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slides/slide34.xml" ContentType="application/vnd.openxmlformats-officedocument.presentationml.slide+xml"/>
  <Override PartName="/ppt/theme/theme2.xml" ContentType="application/vnd.openxmlformats-officedocument.theme+xml"/>
  <Override PartName="/ppt/slideLayouts/slideLayout1.xml" ContentType="application/vnd.openxmlformats-officedocument.presentationml.slideLayout+xml"/>
  <Default Extension="jpeg" ContentType="image/jpeg"/>
  <Override PartName="/ppt/slides/slide22.xml" ContentType="application/vnd.openxmlformats-officedocument.presentationml.slide+xml"/>
  <Override PartName="/ppt/slides/slide3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ppt/slides/slide39.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slides/slide31.xml" ContentType="application/vnd.openxmlformats-officedocument.presentationml.slide+xml"/>
  <Override PartName="/ppt/notesSlides/notesSlide6.xml" ContentType="application/vnd.openxmlformats-officedocument.presentationml.notesSlide+xml"/>
  <Default Extension="gif" ContentType="image/gif"/>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42"/>
  </p:notesMasterIdLst>
  <p:handoutMasterIdLst>
    <p:handoutMasterId r:id="rId43"/>
  </p:handoutMasterIdLst>
  <p:sldIdLst>
    <p:sldId id="256" r:id="rId2"/>
    <p:sldId id="258" r:id="rId3"/>
    <p:sldId id="291" r:id="rId4"/>
    <p:sldId id="292" r:id="rId5"/>
    <p:sldId id="293" r:id="rId6"/>
    <p:sldId id="294" r:id="rId7"/>
    <p:sldId id="295" r:id="rId8"/>
    <p:sldId id="296" r:id="rId9"/>
    <p:sldId id="297" r:id="rId10"/>
    <p:sldId id="298" r:id="rId11"/>
    <p:sldId id="299" r:id="rId12"/>
    <p:sldId id="264" r:id="rId13"/>
    <p:sldId id="263" r:id="rId14"/>
    <p:sldId id="259" r:id="rId15"/>
    <p:sldId id="257" r:id="rId16"/>
    <p:sldId id="260" r:id="rId17"/>
    <p:sldId id="265" r:id="rId18"/>
    <p:sldId id="301" r:id="rId19"/>
    <p:sldId id="270" r:id="rId20"/>
    <p:sldId id="271" r:id="rId21"/>
    <p:sldId id="272" r:id="rId22"/>
    <p:sldId id="273" r:id="rId23"/>
    <p:sldId id="274" r:id="rId24"/>
    <p:sldId id="266" r:id="rId25"/>
    <p:sldId id="302" r:id="rId26"/>
    <p:sldId id="287" r:id="rId27"/>
    <p:sldId id="288" r:id="rId28"/>
    <p:sldId id="289" r:id="rId29"/>
    <p:sldId id="268" r:id="rId30"/>
    <p:sldId id="275" r:id="rId31"/>
    <p:sldId id="276" r:id="rId32"/>
    <p:sldId id="277" r:id="rId33"/>
    <p:sldId id="278" r:id="rId34"/>
    <p:sldId id="279" r:id="rId35"/>
    <p:sldId id="280" r:id="rId36"/>
    <p:sldId id="281" r:id="rId37"/>
    <p:sldId id="282" r:id="rId38"/>
    <p:sldId id="283" r:id="rId39"/>
    <p:sldId id="284" r:id="rId40"/>
    <p:sldId id="300"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clrMode="gray" frameSlides="1"/>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00" d="100"/>
          <a:sy n="100" d="100"/>
        </p:scale>
        <p:origin x="-1128"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handoutMaster" Target="handoutMasters/handoutMaster1.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75744F4-F150-B54A-94C3-70E9D722C746}" type="datetimeFigureOut">
              <a:rPr lang="en-US" smtClean="0"/>
              <a:t>3/4/13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3FAD0D9-16B4-C747-BF24-82274D3BFB46}"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14EDA0-FB3C-774F-86EE-21F2D9C20633}" type="datetimeFigureOut">
              <a:rPr lang="en-US" smtClean="0"/>
              <a:pPr/>
              <a:t>3/4/13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86EBBB-88F0-3940-8DED-486FA974B57F}"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1819387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_tradnl" dirty="0" smtClean="0"/>
              <a:t>-As</a:t>
            </a:r>
            <a:r>
              <a:rPr lang="es-ES_tradnl" baseline="0" dirty="0" smtClean="0"/>
              <a:t> </a:t>
            </a:r>
            <a:r>
              <a:rPr lang="es-ES_tradnl" baseline="0" dirty="0" err="1" smtClean="0"/>
              <a:t>we</a:t>
            </a:r>
            <a:r>
              <a:rPr lang="es-ES_tradnl" baseline="0" dirty="0" smtClean="0"/>
              <a:t> </a:t>
            </a:r>
            <a:r>
              <a:rPr lang="es-ES_tradnl" baseline="0" dirty="0" err="1" smtClean="0"/>
              <a:t>already</a:t>
            </a:r>
            <a:r>
              <a:rPr lang="es-ES_tradnl" baseline="0" dirty="0" smtClean="0"/>
              <a:t> know, </a:t>
            </a:r>
            <a:r>
              <a:rPr lang="es-ES_tradnl" baseline="0" dirty="0" err="1" smtClean="0"/>
              <a:t>the</a:t>
            </a:r>
            <a:r>
              <a:rPr lang="es-ES_tradnl" baseline="0" dirty="0" smtClean="0"/>
              <a:t> </a:t>
            </a:r>
            <a:r>
              <a:rPr lang="es-ES_tradnl" baseline="0" dirty="0" err="1" smtClean="0"/>
              <a:t>Grandfather</a:t>
            </a:r>
            <a:r>
              <a:rPr lang="es-ES_tradnl" baseline="0" dirty="0" smtClean="0"/>
              <a:t> </a:t>
            </a:r>
            <a:r>
              <a:rPr lang="es-ES_tradnl" baseline="0" dirty="0" err="1" smtClean="0"/>
              <a:t>paradox</a:t>
            </a:r>
            <a:r>
              <a:rPr lang="es-ES_tradnl" baseline="0" dirty="0" smtClean="0"/>
              <a:t> </a:t>
            </a:r>
            <a:r>
              <a:rPr lang="es-ES_tradnl" baseline="0" dirty="0" err="1" smtClean="0"/>
              <a:t>is</a:t>
            </a:r>
            <a:r>
              <a:rPr lang="es-ES_tradnl" baseline="0" dirty="0" smtClean="0"/>
              <a:t> </a:t>
            </a:r>
            <a:r>
              <a:rPr lang="es-ES_tradnl" baseline="0" dirty="0" err="1" smtClean="0"/>
              <a:t>the</a:t>
            </a:r>
            <a:r>
              <a:rPr lang="es-ES_tradnl" baseline="0" dirty="0" smtClean="0"/>
              <a:t> idea </a:t>
            </a:r>
            <a:r>
              <a:rPr lang="es-ES_tradnl" baseline="0" dirty="0" err="1" smtClean="0"/>
              <a:t>that</a:t>
            </a:r>
            <a:r>
              <a:rPr lang="es-ES_tradnl" baseline="0" dirty="0" smtClean="0"/>
              <a:t> </a:t>
            </a:r>
            <a:r>
              <a:rPr lang="es-ES_tradnl" baseline="0" dirty="0" err="1" smtClean="0"/>
              <a:t>if</a:t>
            </a:r>
            <a:r>
              <a:rPr lang="es-ES_tradnl" baseline="0" dirty="0" smtClean="0"/>
              <a:t> </a:t>
            </a:r>
            <a:r>
              <a:rPr lang="es-ES_tradnl" baseline="0" dirty="0" err="1" smtClean="0"/>
              <a:t>we</a:t>
            </a:r>
            <a:r>
              <a:rPr lang="es-ES_tradnl" baseline="0" dirty="0" smtClean="0"/>
              <a:t> </a:t>
            </a:r>
            <a:r>
              <a:rPr lang="es-ES_tradnl" baseline="0" dirty="0" err="1" smtClean="0"/>
              <a:t>travel</a:t>
            </a:r>
            <a:r>
              <a:rPr lang="es-ES_tradnl" baseline="0" dirty="0" smtClean="0"/>
              <a:t> back in time, </a:t>
            </a:r>
            <a:r>
              <a:rPr lang="es-ES_tradnl" baseline="0" dirty="0" err="1" smtClean="0"/>
              <a:t>we</a:t>
            </a:r>
            <a:r>
              <a:rPr lang="es-ES_tradnl" baseline="0" dirty="0" smtClean="0"/>
              <a:t> can </a:t>
            </a:r>
            <a:r>
              <a:rPr lang="es-ES_tradnl" baseline="0" dirty="0" err="1" smtClean="0"/>
              <a:t>accidentally</a:t>
            </a:r>
            <a:r>
              <a:rPr lang="es-ES_tradnl" baseline="0" dirty="0" smtClean="0"/>
              <a:t> </a:t>
            </a:r>
            <a:r>
              <a:rPr lang="es-ES_tradnl" baseline="0" dirty="0" err="1" smtClean="0"/>
              <a:t>erase</a:t>
            </a:r>
            <a:r>
              <a:rPr lang="es-ES_tradnl" baseline="0" dirty="0" smtClean="0"/>
              <a:t> </a:t>
            </a:r>
            <a:r>
              <a:rPr lang="es-ES_tradnl" baseline="0" dirty="0" err="1" smtClean="0"/>
              <a:t>our</a:t>
            </a:r>
            <a:r>
              <a:rPr lang="es-ES_tradnl" baseline="0" dirty="0" smtClean="0"/>
              <a:t> </a:t>
            </a:r>
            <a:r>
              <a:rPr lang="es-ES_tradnl" baseline="0" dirty="0" err="1" smtClean="0"/>
              <a:t>own</a:t>
            </a:r>
            <a:r>
              <a:rPr lang="es-ES_tradnl" baseline="0" dirty="0" smtClean="0"/>
              <a:t> </a:t>
            </a:r>
            <a:r>
              <a:rPr lang="es-ES_tradnl" baseline="0" dirty="0" err="1" smtClean="0"/>
              <a:t>existences</a:t>
            </a:r>
            <a:r>
              <a:rPr lang="es-ES_tradnl" baseline="0" dirty="0" smtClean="0"/>
              <a:t>. </a:t>
            </a:r>
            <a:r>
              <a:rPr lang="es-ES_tradnl" baseline="0" dirty="0" err="1" smtClean="0"/>
              <a:t>This</a:t>
            </a:r>
            <a:r>
              <a:rPr lang="es-ES_tradnl" baseline="0" dirty="0" smtClean="0"/>
              <a:t> comes up a </a:t>
            </a:r>
            <a:r>
              <a:rPr lang="es-ES_tradnl" baseline="0" dirty="0" err="1" smtClean="0"/>
              <a:t>lot</a:t>
            </a:r>
            <a:r>
              <a:rPr lang="es-ES_tradnl" baseline="0" dirty="0" smtClean="0"/>
              <a:t> </a:t>
            </a:r>
            <a:r>
              <a:rPr lang="es-ES_tradnl" baseline="0" dirty="0" err="1" smtClean="0"/>
              <a:t>with</a:t>
            </a:r>
            <a:r>
              <a:rPr lang="es-ES_tradnl" baseline="0" dirty="0" smtClean="0"/>
              <a:t> time </a:t>
            </a:r>
            <a:r>
              <a:rPr lang="es-ES_tradnl" baseline="0" dirty="0" err="1" smtClean="0"/>
              <a:t>travel</a:t>
            </a:r>
            <a:r>
              <a:rPr lang="es-ES_tradnl" baseline="0" dirty="0" smtClean="0"/>
              <a:t> in film. In Back </a:t>
            </a:r>
            <a:r>
              <a:rPr lang="es-ES_tradnl" baseline="0" dirty="0" err="1" smtClean="0"/>
              <a:t>to</a:t>
            </a:r>
            <a:r>
              <a:rPr lang="es-ES_tradnl" baseline="0" dirty="0" smtClean="0"/>
              <a:t> </a:t>
            </a:r>
            <a:r>
              <a:rPr lang="es-ES_tradnl" baseline="0" dirty="0" err="1" smtClean="0"/>
              <a:t>the</a:t>
            </a:r>
            <a:r>
              <a:rPr lang="es-ES_tradnl" baseline="0" dirty="0" smtClean="0"/>
              <a:t> </a:t>
            </a:r>
            <a:r>
              <a:rPr lang="es-ES_tradnl" baseline="0" dirty="0" err="1" smtClean="0"/>
              <a:t>Future</a:t>
            </a:r>
            <a:r>
              <a:rPr lang="es-ES_tradnl" baseline="0" dirty="0" smtClean="0"/>
              <a:t>, </a:t>
            </a:r>
            <a:r>
              <a:rPr lang="es-ES_tradnl" baseline="0" dirty="0" err="1" smtClean="0"/>
              <a:t>it’s</a:t>
            </a:r>
            <a:r>
              <a:rPr lang="es-ES_tradnl" baseline="0" dirty="0" smtClean="0"/>
              <a:t> </a:t>
            </a:r>
            <a:r>
              <a:rPr lang="es-ES_tradnl" baseline="0" dirty="0" err="1" smtClean="0"/>
              <a:t>tracked</a:t>
            </a:r>
            <a:r>
              <a:rPr lang="es-ES_tradnl" baseline="0" dirty="0" smtClean="0"/>
              <a:t> by a </a:t>
            </a:r>
            <a:r>
              <a:rPr lang="es-ES_tradnl" baseline="0" dirty="0" err="1" smtClean="0"/>
              <a:t>phorograph</a:t>
            </a:r>
            <a:r>
              <a:rPr lang="es-ES_tradnl" baseline="0" dirty="0" smtClean="0"/>
              <a:t> </a:t>
            </a:r>
            <a:r>
              <a:rPr lang="es-ES_tradnl" baseline="0" dirty="0" err="1" smtClean="0"/>
              <a:t>that</a:t>
            </a:r>
            <a:r>
              <a:rPr lang="es-ES_tradnl" baseline="0" dirty="0" smtClean="0"/>
              <a:t> </a:t>
            </a:r>
            <a:r>
              <a:rPr lang="es-ES_tradnl" baseline="0" dirty="0" err="1" smtClean="0"/>
              <a:t>Marty</a:t>
            </a:r>
            <a:r>
              <a:rPr lang="es-ES_tradnl" baseline="0" dirty="0" smtClean="0"/>
              <a:t> </a:t>
            </a:r>
            <a:r>
              <a:rPr lang="es-ES_tradnl" baseline="0" dirty="0" err="1" smtClean="0"/>
              <a:t>periodically</a:t>
            </a:r>
            <a:r>
              <a:rPr lang="es-ES_tradnl" baseline="0" dirty="0" smtClean="0"/>
              <a:t> </a:t>
            </a:r>
            <a:r>
              <a:rPr lang="es-ES_tradnl" baseline="0" dirty="0" err="1" smtClean="0"/>
              <a:t>refers</a:t>
            </a:r>
            <a:r>
              <a:rPr lang="es-ES_tradnl" baseline="0" dirty="0" smtClean="0"/>
              <a:t> </a:t>
            </a:r>
            <a:r>
              <a:rPr lang="es-ES_tradnl" baseline="0" dirty="0" err="1" smtClean="0"/>
              <a:t>to</a:t>
            </a:r>
            <a:r>
              <a:rPr lang="es-ES_tradnl" baseline="0" dirty="0" smtClean="0"/>
              <a:t>. </a:t>
            </a:r>
            <a:r>
              <a:rPr lang="es-ES_tradnl" baseline="0" dirty="0" err="1" smtClean="0"/>
              <a:t>The</a:t>
            </a:r>
            <a:r>
              <a:rPr lang="es-ES_tradnl" baseline="0" dirty="0" smtClean="0"/>
              <a:t> </a:t>
            </a:r>
            <a:r>
              <a:rPr lang="es-ES_tradnl" baseline="0" dirty="0" err="1" smtClean="0"/>
              <a:t>longer</a:t>
            </a:r>
            <a:r>
              <a:rPr lang="es-ES_tradnl" baseline="0" dirty="0" smtClean="0"/>
              <a:t> </a:t>
            </a:r>
            <a:r>
              <a:rPr lang="es-ES_tradnl" baseline="0" dirty="0" err="1" smtClean="0"/>
              <a:t>Marty’s</a:t>
            </a:r>
            <a:r>
              <a:rPr lang="es-ES_tradnl" baseline="0" dirty="0" smtClean="0"/>
              <a:t> </a:t>
            </a:r>
            <a:r>
              <a:rPr lang="es-ES_tradnl" baseline="0" dirty="0" err="1" smtClean="0"/>
              <a:t>parents</a:t>
            </a:r>
            <a:r>
              <a:rPr lang="es-ES_tradnl" baseline="0" dirty="0" smtClean="0"/>
              <a:t> </a:t>
            </a:r>
            <a:r>
              <a:rPr lang="es-ES_tradnl" baseline="0" dirty="0" err="1" smtClean="0"/>
              <a:t>take</a:t>
            </a:r>
            <a:r>
              <a:rPr lang="es-ES_tradnl" baseline="0" dirty="0" smtClean="0"/>
              <a:t> </a:t>
            </a:r>
            <a:r>
              <a:rPr lang="es-ES_tradnl" baseline="0" dirty="0" err="1" smtClean="0"/>
              <a:t>to</a:t>
            </a:r>
            <a:r>
              <a:rPr lang="es-ES_tradnl" baseline="0" dirty="0" smtClean="0"/>
              <a:t> </a:t>
            </a:r>
            <a:r>
              <a:rPr lang="es-ES_tradnl" baseline="0" dirty="0" err="1" smtClean="0"/>
              <a:t>get</a:t>
            </a:r>
            <a:r>
              <a:rPr lang="es-ES_tradnl" baseline="0" dirty="0" smtClean="0"/>
              <a:t> </a:t>
            </a:r>
            <a:r>
              <a:rPr lang="es-ES_tradnl" baseline="0" dirty="0" err="1" smtClean="0"/>
              <a:t>together</a:t>
            </a:r>
            <a:r>
              <a:rPr lang="es-ES_tradnl" baseline="0" dirty="0" smtClean="0"/>
              <a:t>, </a:t>
            </a:r>
            <a:r>
              <a:rPr lang="es-ES_tradnl" baseline="0" dirty="0" err="1" smtClean="0"/>
              <a:t>the</a:t>
            </a:r>
            <a:r>
              <a:rPr lang="es-ES_tradnl" baseline="0" dirty="0" smtClean="0"/>
              <a:t> more he </a:t>
            </a:r>
            <a:r>
              <a:rPr lang="es-ES_tradnl" baseline="0" dirty="0" err="1" smtClean="0"/>
              <a:t>and</a:t>
            </a:r>
            <a:r>
              <a:rPr lang="es-ES_tradnl" baseline="0" dirty="0" smtClean="0"/>
              <a:t> </a:t>
            </a:r>
            <a:r>
              <a:rPr lang="es-ES_tradnl" baseline="0" dirty="0" err="1" smtClean="0"/>
              <a:t>his</a:t>
            </a:r>
            <a:r>
              <a:rPr lang="es-ES_tradnl" baseline="0" dirty="0" smtClean="0"/>
              <a:t> </a:t>
            </a:r>
            <a:r>
              <a:rPr lang="es-ES_tradnl" baseline="0" dirty="0" err="1" smtClean="0"/>
              <a:t>siblings</a:t>
            </a:r>
            <a:r>
              <a:rPr lang="es-ES_tradnl" baseline="0" dirty="0" smtClean="0"/>
              <a:t> </a:t>
            </a:r>
            <a:r>
              <a:rPr lang="es-ES_tradnl" baseline="0" dirty="0" err="1" smtClean="0"/>
              <a:t>disappear</a:t>
            </a:r>
            <a:r>
              <a:rPr lang="es-ES_tradnl" baseline="0" dirty="0" smtClean="0"/>
              <a:t>, </a:t>
            </a:r>
            <a:r>
              <a:rPr lang="es-ES_tradnl" baseline="0" dirty="0" err="1" smtClean="0"/>
              <a:t>both</a:t>
            </a:r>
            <a:r>
              <a:rPr lang="es-ES_tradnl" baseline="0" dirty="0" smtClean="0"/>
              <a:t> </a:t>
            </a:r>
            <a:r>
              <a:rPr lang="es-ES_tradnl" baseline="0" dirty="0" err="1" smtClean="0"/>
              <a:t>from</a:t>
            </a:r>
            <a:r>
              <a:rPr lang="es-ES_tradnl" baseline="0" dirty="0" smtClean="0"/>
              <a:t> </a:t>
            </a:r>
            <a:r>
              <a:rPr lang="es-ES_tradnl" baseline="0" dirty="0" err="1" smtClean="0"/>
              <a:t>the</a:t>
            </a:r>
            <a:r>
              <a:rPr lang="es-ES_tradnl" baseline="0" dirty="0" smtClean="0"/>
              <a:t> </a:t>
            </a:r>
            <a:r>
              <a:rPr lang="es-ES_tradnl" baseline="0" dirty="0" err="1" smtClean="0"/>
              <a:t>photograph</a:t>
            </a:r>
            <a:r>
              <a:rPr lang="es-ES_tradnl" baseline="0" dirty="0" smtClean="0"/>
              <a:t> </a:t>
            </a:r>
            <a:r>
              <a:rPr lang="es-ES_tradnl" baseline="0" dirty="0" err="1" smtClean="0"/>
              <a:t>and</a:t>
            </a:r>
            <a:r>
              <a:rPr lang="es-ES_tradnl" baseline="0" dirty="0" smtClean="0"/>
              <a:t> in real time. </a:t>
            </a:r>
          </a:p>
          <a:p>
            <a:r>
              <a:rPr lang="es-ES_tradnl" baseline="0" dirty="0" smtClean="0"/>
              <a:t>-In Hot </a:t>
            </a:r>
            <a:r>
              <a:rPr lang="es-ES_tradnl" baseline="0" dirty="0" err="1" smtClean="0"/>
              <a:t>Tub</a:t>
            </a:r>
            <a:r>
              <a:rPr lang="es-ES_tradnl" baseline="0" dirty="0" smtClean="0"/>
              <a:t> Time </a:t>
            </a:r>
            <a:r>
              <a:rPr lang="es-ES_tradnl" baseline="0" dirty="0" err="1" smtClean="0"/>
              <a:t>Machine</a:t>
            </a:r>
            <a:r>
              <a:rPr lang="es-ES_tradnl" baseline="0" dirty="0" smtClean="0"/>
              <a:t> </a:t>
            </a:r>
            <a:r>
              <a:rPr lang="es-ES_tradnl" baseline="0" dirty="0" err="1" smtClean="0"/>
              <a:t>there</a:t>
            </a:r>
            <a:r>
              <a:rPr lang="es-ES_tradnl" baseline="0" dirty="0" smtClean="0"/>
              <a:t> </a:t>
            </a:r>
            <a:r>
              <a:rPr lang="es-ES_tradnl" baseline="0" dirty="0" err="1" smtClean="0"/>
              <a:t>is</a:t>
            </a:r>
            <a:r>
              <a:rPr lang="es-ES_tradnl" baseline="0" dirty="0" smtClean="0"/>
              <a:t> a similar </a:t>
            </a:r>
            <a:r>
              <a:rPr lang="es-ES_tradnl" baseline="0" dirty="0" err="1" smtClean="0"/>
              <a:t>concern</a:t>
            </a:r>
            <a:r>
              <a:rPr lang="es-ES_tradnl" baseline="0" dirty="0" smtClean="0"/>
              <a:t>. </a:t>
            </a:r>
            <a:r>
              <a:rPr lang="es-ES_tradnl" baseline="0" dirty="0" err="1" smtClean="0"/>
              <a:t>The</a:t>
            </a:r>
            <a:r>
              <a:rPr lang="es-ES_tradnl" baseline="0" dirty="0" smtClean="0"/>
              <a:t> </a:t>
            </a:r>
            <a:r>
              <a:rPr lang="es-ES_tradnl" baseline="0" dirty="0" err="1" smtClean="0"/>
              <a:t>youngest</a:t>
            </a:r>
            <a:r>
              <a:rPr lang="es-ES_tradnl" baseline="0" dirty="0" smtClean="0"/>
              <a:t> </a:t>
            </a:r>
            <a:r>
              <a:rPr lang="es-ES_tradnl" baseline="0" dirty="0" err="1" smtClean="0"/>
              <a:t>member</a:t>
            </a:r>
            <a:r>
              <a:rPr lang="es-ES_tradnl" baseline="0" dirty="0" smtClean="0"/>
              <a:t> </a:t>
            </a:r>
            <a:r>
              <a:rPr lang="es-ES_tradnl" baseline="0" dirty="0" err="1" smtClean="0"/>
              <a:t>of</a:t>
            </a:r>
            <a:r>
              <a:rPr lang="es-ES_tradnl" baseline="0" dirty="0" smtClean="0"/>
              <a:t> </a:t>
            </a:r>
            <a:r>
              <a:rPr lang="es-ES_tradnl" baseline="0" dirty="0" err="1" smtClean="0"/>
              <a:t>the</a:t>
            </a:r>
            <a:r>
              <a:rPr lang="es-ES_tradnl" baseline="0" dirty="0" smtClean="0"/>
              <a:t> </a:t>
            </a:r>
            <a:r>
              <a:rPr lang="es-ES_tradnl" baseline="0" dirty="0" err="1" smtClean="0"/>
              <a:t>group</a:t>
            </a:r>
            <a:r>
              <a:rPr lang="es-ES_tradnl" baseline="0" dirty="0" smtClean="0"/>
              <a:t>, Jacob, </a:t>
            </a:r>
            <a:r>
              <a:rPr lang="es-ES_tradnl" baseline="0" dirty="0" err="1" smtClean="0"/>
              <a:t>begins</a:t>
            </a:r>
            <a:r>
              <a:rPr lang="es-ES_tradnl" baseline="0" dirty="0" smtClean="0"/>
              <a:t> </a:t>
            </a:r>
            <a:r>
              <a:rPr lang="es-ES_tradnl" baseline="0" dirty="0" err="1" smtClean="0"/>
              <a:t>to</a:t>
            </a:r>
            <a:r>
              <a:rPr lang="es-ES_tradnl" baseline="0" dirty="0" smtClean="0"/>
              <a:t> </a:t>
            </a:r>
            <a:r>
              <a:rPr lang="es-ES_tradnl" baseline="0" dirty="0" err="1" smtClean="0"/>
              <a:t>flicker</a:t>
            </a:r>
            <a:r>
              <a:rPr lang="es-ES_tradnl" baseline="0" dirty="0" smtClean="0"/>
              <a:t>, as </a:t>
            </a:r>
            <a:r>
              <a:rPr lang="es-ES_tradnl" baseline="0" dirty="0" err="1" smtClean="0"/>
              <a:t>if</a:t>
            </a:r>
            <a:r>
              <a:rPr lang="es-ES_tradnl" baseline="0" dirty="0" smtClean="0"/>
              <a:t> </a:t>
            </a:r>
            <a:r>
              <a:rPr lang="es-ES_tradnl" baseline="0" dirty="0" err="1" smtClean="0"/>
              <a:t>about</a:t>
            </a:r>
            <a:r>
              <a:rPr lang="es-ES_tradnl" baseline="0" dirty="0" smtClean="0"/>
              <a:t> </a:t>
            </a:r>
            <a:r>
              <a:rPr lang="es-ES_tradnl" baseline="0" dirty="0" err="1" smtClean="0"/>
              <a:t>to</a:t>
            </a:r>
            <a:r>
              <a:rPr lang="es-ES_tradnl" baseline="0" dirty="0" smtClean="0"/>
              <a:t> </a:t>
            </a:r>
            <a:r>
              <a:rPr lang="es-ES_tradnl" baseline="0" dirty="0" err="1" smtClean="0"/>
              <a:t>disappear</a:t>
            </a:r>
            <a:r>
              <a:rPr lang="es-ES_tradnl" baseline="0" dirty="0" smtClean="0"/>
              <a:t>, </a:t>
            </a:r>
            <a:r>
              <a:rPr lang="es-ES_tradnl" baseline="0" dirty="0" err="1" smtClean="0"/>
              <a:t>when</a:t>
            </a:r>
            <a:r>
              <a:rPr lang="es-ES_tradnl" baseline="0" dirty="0" smtClean="0"/>
              <a:t> </a:t>
            </a:r>
            <a:r>
              <a:rPr lang="es-ES_tradnl" baseline="0" dirty="0" err="1" smtClean="0"/>
              <a:t>his</a:t>
            </a:r>
            <a:r>
              <a:rPr lang="es-ES_tradnl" baseline="0" dirty="0" smtClean="0"/>
              <a:t> </a:t>
            </a:r>
            <a:r>
              <a:rPr lang="es-ES_tradnl" baseline="0" dirty="0" err="1" smtClean="0"/>
              <a:t>biological</a:t>
            </a:r>
            <a:r>
              <a:rPr lang="es-ES_tradnl" baseline="0" dirty="0" smtClean="0"/>
              <a:t> </a:t>
            </a:r>
            <a:r>
              <a:rPr lang="es-ES_tradnl" baseline="0" dirty="0" err="1" smtClean="0"/>
              <a:t>father</a:t>
            </a:r>
            <a:r>
              <a:rPr lang="es-ES_tradnl" baseline="0" dirty="0" smtClean="0"/>
              <a:t> </a:t>
            </a:r>
            <a:r>
              <a:rPr lang="es-ES_tradnl" baseline="0" dirty="0" err="1" smtClean="0"/>
              <a:t>puts</a:t>
            </a:r>
            <a:r>
              <a:rPr lang="es-ES_tradnl" baseline="0" dirty="0" smtClean="0"/>
              <a:t> off a </a:t>
            </a:r>
            <a:r>
              <a:rPr lang="es-ES_tradnl" baseline="0" dirty="0" err="1" smtClean="0"/>
              <a:t>one</a:t>
            </a:r>
            <a:r>
              <a:rPr lang="es-ES_tradnl" baseline="0" dirty="0" smtClean="0"/>
              <a:t> night stand he </a:t>
            </a:r>
            <a:r>
              <a:rPr lang="es-ES_tradnl" baseline="0" dirty="0" err="1" smtClean="0"/>
              <a:t>had</a:t>
            </a:r>
            <a:r>
              <a:rPr lang="es-ES_tradnl" baseline="0" dirty="0" smtClean="0"/>
              <a:t> </a:t>
            </a:r>
            <a:r>
              <a:rPr lang="es-ES_tradnl" baseline="0" dirty="0" err="1" smtClean="0"/>
              <a:t>had</a:t>
            </a:r>
            <a:r>
              <a:rPr lang="es-ES_tradnl" baseline="0" dirty="0" smtClean="0"/>
              <a:t> </a:t>
            </a:r>
            <a:r>
              <a:rPr lang="es-ES_tradnl" baseline="0" dirty="0" err="1" smtClean="0"/>
              <a:t>with</a:t>
            </a:r>
            <a:r>
              <a:rPr lang="es-ES_tradnl" baseline="0" dirty="0" smtClean="0"/>
              <a:t> </a:t>
            </a:r>
            <a:r>
              <a:rPr lang="es-ES_tradnl" baseline="0" dirty="0" err="1" smtClean="0"/>
              <a:t>Jacob’s</a:t>
            </a:r>
            <a:r>
              <a:rPr lang="es-ES_tradnl" baseline="0" dirty="0" smtClean="0"/>
              <a:t> </a:t>
            </a:r>
            <a:r>
              <a:rPr lang="es-ES_tradnl" baseline="0" dirty="0" err="1" smtClean="0"/>
              <a:t>mother</a:t>
            </a:r>
            <a:r>
              <a:rPr lang="es-ES_tradnl" baseline="0" dirty="0" smtClean="0"/>
              <a:t> in 1986.</a:t>
            </a:r>
          </a:p>
          <a:p>
            <a:r>
              <a:rPr lang="es-ES_tradnl" baseline="0" dirty="0" smtClean="0"/>
              <a:t>-In Kate </a:t>
            </a:r>
            <a:r>
              <a:rPr lang="es-ES_tradnl" baseline="0" dirty="0" err="1" smtClean="0"/>
              <a:t>and</a:t>
            </a:r>
            <a:r>
              <a:rPr lang="es-ES_tradnl" baseline="0" dirty="0" smtClean="0"/>
              <a:t> Leopold, </a:t>
            </a:r>
            <a:r>
              <a:rPr lang="es-ES_tradnl" baseline="0" dirty="0" err="1" smtClean="0"/>
              <a:t>the</a:t>
            </a:r>
            <a:r>
              <a:rPr lang="es-ES_tradnl" baseline="0" dirty="0" smtClean="0"/>
              <a:t> </a:t>
            </a:r>
            <a:r>
              <a:rPr lang="es-ES_tradnl" baseline="0" dirty="0" err="1" smtClean="0"/>
              <a:t>Grandfather</a:t>
            </a:r>
            <a:r>
              <a:rPr lang="es-ES_tradnl" baseline="0" dirty="0" smtClean="0"/>
              <a:t> </a:t>
            </a:r>
            <a:r>
              <a:rPr lang="es-ES_tradnl" baseline="0" dirty="0" err="1" smtClean="0"/>
              <a:t>paradox</a:t>
            </a:r>
            <a:r>
              <a:rPr lang="es-ES_tradnl" baseline="0" dirty="0" smtClean="0"/>
              <a:t> </a:t>
            </a:r>
            <a:r>
              <a:rPr lang="es-ES_tradnl" baseline="0" dirty="0" err="1" smtClean="0"/>
              <a:t>is</a:t>
            </a:r>
            <a:r>
              <a:rPr lang="es-ES_tradnl" baseline="0" dirty="0" smtClean="0"/>
              <a:t> a </a:t>
            </a:r>
            <a:r>
              <a:rPr lang="es-ES_tradnl" baseline="0" dirty="0" err="1" smtClean="0"/>
              <a:t>bit</a:t>
            </a:r>
            <a:r>
              <a:rPr lang="es-ES_tradnl" baseline="0" dirty="0" smtClean="0"/>
              <a:t> </a:t>
            </a:r>
            <a:r>
              <a:rPr lang="es-ES_tradnl" baseline="0" dirty="0" err="1" smtClean="0"/>
              <a:t>different</a:t>
            </a:r>
            <a:r>
              <a:rPr lang="es-ES_tradnl" baseline="0" dirty="0" smtClean="0"/>
              <a:t>. </a:t>
            </a:r>
            <a:r>
              <a:rPr lang="es-ES_tradnl" baseline="0" dirty="0" err="1" smtClean="0"/>
              <a:t>Kate’s</a:t>
            </a:r>
            <a:r>
              <a:rPr lang="es-ES_tradnl" baseline="0" dirty="0" smtClean="0"/>
              <a:t> ex </a:t>
            </a:r>
            <a:r>
              <a:rPr lang="es-ES_tradnl" baseline="0" dirty="0" err="1" smtClean="0"/>
              <a:t>boyfriend</a:t>
            </a:r>
            <a:r>
              <a:rPr lang="es-ES_tradnl" baseline="0" dirty="0" smtClean="0"/>
              <a:t> </a:t>
            </a:r>
            <a:r>
              <a:rPr lang="es-ES_tradnl" baseline="0" dirty="0" err="1" smtClean="0"/>
              <a:t>is</a:t>
            </a:r>
            <a:r>
              <a:rPr lang="es-ES_tradnl" baseline="0" dirty="0" smtClean="0"/>
              <a:t> Stuart. Stuart </a:t>
            </a:r>
            <a:r>
              <a:rPr lang="es-ES_tradnl" baseline="0" dirty="0" err="1" smtClean="0"/>
              <a:t>is</a:t>
            </a:r>
            <a:r>
              <a:rPr lang="es-ES_tradnl" baseline="0" dirty="0" smtClean="0"/>
              <a:t> </a:t>
            </a:r>
            <a:r>
              <a:rPr lang="es-ES_tradnl" baseline="0" dirty="0" err="1" smtClean="0"/>
              <a:t>the</a:t>
            </a:r>
            <a:r>
              <a:rPr lang="es-ES_tradnl" baseline="0" dirty="0" smtClean="0"/>
              <a:t> </a:t>
            </a:r>
            <a:r>
              <a:rPr lang="es-ES_tradnl" baseline="0" dirty="0" err="1" smtClean="0"/>
              <a:t>man</a:t>
            </a:r>
            <a:r>
              <a:rPr lang="es-ES_tradnl" baseline="0" dirty="0" smtClean="0"/>
              <a:t> </a:t>
            </a:r>
            <a:r>
              <a:rPr lang="es-ES_tradnl" baseline="0" dirty="0" err="1" smtClean="0"/>
              <a:t>who</a:t>
            </a:r>
            <a:r>
              <a:rPr lang="es-ES_tradnl" baseline="0" dirty="0" smtClean="0"/>
              <a:t> </a:t>
            </a:r>
            <a:r>
              <a:rPr lang="es-ES_tradnl" baseline="0" dirty="0" err="1" smtClean="0"/>
              <a:t>initially</a:t>
            </a:r>
            <a:r>
              <a:rPr lang="es-ES_tradnl" baseline="0" dirty="0" smtClean="0"/>
              <a:t> figures out how </a:t>
            </a:r>
            <a:r>
              <a:rPr lang="es-ES_tradnl" baseline="0" dirty="0" err="1" smtClean="0"/>
              <a:t>to</a:t>
            </a:r>
            <a:r>
              <a:rPr lang="es-ES_tradnl" baseline="0" dirty="0" smtClean="0"/>
              <a:t> </a:t>
            </a:r>
            <a:r>
              <a:rPr lang="es-ES_tradnl" baseline="0" dirty="0" err="1" smtClean="0"/>
              <a:t>travel</a:t>
            </a:r>
            <a:r>
              <a:rPr lang="es-ES_tradnl" baseline="0" dirty="0" smtClean="0"/>
              <a:t> back </a:t>
            </a:r>
            <a:r>
              <a:rPr lang="es-ES_tradnl" baseline="0" dirty="0" err="1" smtClean="0"/>
              <a:t>and</a:t>
            </a:r>
            <a:r>
              <a:rPr lang="es-ES_tradnl" baseline="0" dirty="0" smtClean="0"/>
              <a:t> </a:t>
            </a:r>
            <a:r>
              <a:rPr lang="es-ES_tradnl" baseline="0" dirty="0" err="1" smtClean="0"/>
              <a:t>forth</a:t>
            </a:r>
            <a:r>
              <a:rPr lang="es-ES_tradnl" baseline="0" dirty="0" smtClean="0"/>
              <a:t> in time. </a:t>
            </a:r>
            <a:r>
              <a:rPr lang="es-ES_tradnl" baseline="0" dirty="0" err="1" smtClean="0"/>
              <a:t>When</a:t>
            </a:r>
            <a:r>
              <a:rPr lang="es-ES_tradnl" baseline="0" dirty="0" smtClean="0"/>
              <a:t> Kate </a:t>
            </a:r>
            <a:r>
              <a:rPr lang="es-ES_tradnl" baseline="0" dirty="0" err="1" smtClean="0"/>
              <a:t>ends</a:t>
            </a:r>
            <a:r>
              <a:rPr lang="es-ES_tradnl" baseline="0" dirty="0" smtClean="0"/>
              <a:t> </a:t>
            </a:r>
            <a:r>
              <a:rPr lang="es-ES_tradnl" baseline="0" dirty="0" err="1" smtClean="0"/>
              <a:t>the</a:t>
            </a:r>
            <a:r>
              <a:rPr lang="es-ES_tradnl" baseline="0" dirty="0" smtClean="0"/>
              <a:t> </a:t>
            </a:r>
            <a:r>
              <a:rPr lang="es-ES_tradnl" baseline="0" dirty="0" err="1" smtClean="0"/>
              <a:t>movie</a:t>
            </a:r>
            <a:r>
              <a:rPr lang="es-ES_tradnl" baseline="0" dirty="0" smtClean="0"/>
              <a:t> by </a:t>
            </a:r>
            <a:r>
              <a:rPr lang="es-ES_tradnl" baseline="0" dirty="0" err="1" smtClean="0"/>
              <a:t>deciding</a:t>
            </a:r>
            <a:r>
              <a:rPr lang="es-ES_tradnl" baseline="0" dirty="0" smtClean="0"/>
              <a:t> </a:t>
            </a:r>
            <a:r>
              <a:rPr lang="es-ES_tradnl" baseline="0" dirty="0" err="1" smtClean="0"/>
              <a:t>to</a:t>
            </a:r>
            <a:r>
              <a:rPr lang="es-ES_tradnl" baseline="0" dirty="0" smtClean="0"/>
              <a:t> </a:t>
            </a:r>
            <a:r>
              <a:rPr lang="es-ES_tradnl" baseline="0" dirty="0" err="1" smtClean="0"/>
              <a:t>stay</a:t>
            </a:r>
            <a:r>
              <a:rPr lang="es-ES_tradnl" baseline="0" dirty="0" smtClean="0"/>
              <a:t> </a:t>
            </a:r>
            <a:r>
              <a:rPr lang="es-ES_tradnl" baseline="0" dirty="0" err="1" smtClean="0"/>
              <a:t>with</a:t>
            </a:r>
            <a:r>
              <a:rPr lang="es-ES_tradnl" baseline="0" dirty="0" smtClean="0"/>
              <a:t> </a:t>
            </a:r>
            <a:r>
              <a:rPr lang="es-ES_tradnl" baseline="0" dirty="0" err="1" smtClean="0"/>
              <a:t>leopold</a:t>
            </a:r>
            <a:r>
              <a:rPr lang="es-ES_tradnl" baseline="0" dirty="0" smtClean="0"/>
              <a:t> in 1876, </a:t>
            </a:r>
            <a:r>
              <a:rPr lang="es-ES_tradnl" baseline="0" dirty="0" err="1" smtClean="0"/>
              <a:t>the</a:t>
            </a:r>
            <a:r>
              <a:rPr lang="es-ES_tradnl" baseline="0" dirty="0" smtClean="0"/>
              <a:t> </a:t>
            </a:r>
            <a:r>
              <a:rPr lang="es-ES_tradnl" baseline="0" dirty="0" err="1" smtClean="0"/>
              <a:t>audience</a:t>
            </a:r>
            <a:r>
              <a:rPr lang="es-ES_tradnl" baseline="0" dirty="0" smtClean="0"/>
              <a:t> </a:t>
            </a:r>
            <a:r>
              <a:rPr lang="es-ES_tradnl" baseline="0" dirty="0" err="1" smtClean="0"/>
              <a:t>realizes</a:t>
            </a:r>
            <a:r>
              <a:rPr lang="es-ES_tradnl" baseline="0" dirty="0" smtClean="0"/>
              <a:t> </a:t>
            </a:r>
            <a:r>
              <a:rPr lang="es-ES_tradnl" baseline="0" dirty="0" err="1" smtClean="0"/>
              <a:t>that</a:t>
            </a:r>
            <a:r>
              <a:rPr lang="es-ES_tradnl" baseline="0" dirty="0" smtClean="0"/>
              <a:t> </a:t>
            </a:r>
            <a:r>
              <a:rPr lang="en-US" baseline="0" noProof="0" dirty="0" smtClean="0"/>
              <a:t>Kate is in fact Stuart’s great great grandmother, a bizarre, incestuous reference to the grandfather paradox.</a:t>
            </a:r>
            <a:endParaRPr lang="es-ES_tradnl" dirty="0"/>
          </a:p>
        </p:txBody>
      </p:sp>
      <p:sp>
        <p:nvSpPr>
          <p:cNvPr id="4" name="Slide Number Placeholder 3"/>
          <p:cNvSpPr>
            <a:spLocks noGrp="1"/>
          </p:cNvSpPr>
          <p:nvPr>
            <p:ph type="sldNum" sz="quarter" idx="10"/>
          </p:nvPr>
        </p:nvSpPr>
        <p:spPr/>
        <p:txBody>
          <a:bodyPr/>
          <a:lstStyle/>
          <a:p>
            <a:fld id="{721DDB28-AB43-8F4B-882F-D94A806A8FD8}" type="slidenum">
              <a:rPr lang="es-ES_tradnl" smtClean="0"/>
              <a:pPr/>
              <a:t>19</a:t>
            </a:fld>
            <a:endParaRPr lang="es-ES_tradnl"/>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6. </a:t>
            </a:r>
            <a:r>
              <a:rPr lang="en-US" sz="1200" kern="1200" dirty="0" smtClean="0">
                <a:solidFill>
                  <a:schemeClr val="tx1"/>
                </a:solidFill>
                <a:effectLst/>
                <a:latin typeface="+mn-lt"/>
                <a:ea typeface="+mn-ea"/>
                <a:cs typeface="+mn-cs"/>
              </a:rPr>
              <a:t>Pastor, Lahr, Beatriz, Dwight. </a:t>
            </a:r>
            <a:r>
              <a:rPr lang="en-US" sz="1200" i="1" kern="1200" dirty="0" smtClean="0">
                <a:solidFill>
                  <a:schemeClr val="tx1"/>
                </a:solidFill>
                <a:effectLst/>
                <a:latin typeface="+mn-lt"/>
                <a:ea typeface="+mn-ea"/>
                <a:cs typeface="+mn-cs"/>
              </a:rPr>
              <a:t>A Matter of Time</a:t>
            </a:r>
            <a:r>
              <a:rPr lang="en-US" sz="1200" kern="1200" dirty="0" smtClean="0">
                <a:solidFill>
                  <a:schemeClr val="tx1"/>
                </a:solidFill>
                <a:effectLst/>
                <a:latin typeface="+mn-lt"/>
                <a:ea typeface="+mn-ea"/>
                <a:cs typeface="+mn-cs"/>
              </a:rPr>
              <a:t>. 2001. Print, p.396.</a:t>
            </a:r>
            <a:endParaRPr lang="en-US" dirty="0"/>
          </a:p>
        </p:txBody>
      </p:sp>
      <p:sp>
        <p:nvSpPr>
          <p:cNvPr id="4" name="Slide Number Placeholder 3"/>
          <p:cNvSpPr>
            <a:spLocks noGrp="1"/>
          </p:cNvSpPr>
          <p:nvPr>
            <p:ph type="sldNum" sz="quarter" idx="10"/>
          </p:nvPr>
        </p:nvSpPr>
        <p:spPr/>
        <p:txBody>
          <a:bodyPr/>
          <a:lstStyle/>
          <a:p>
            <a:fld id="{DFA05F42-BC4F-4140-9806-E55BD8F5EE6A}" type="slidenum">
              <a:rPr lang="en-US" smtClean="0"/>
              <a:pPr/>
              <a:t>36</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11886386"/>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7. </a:t>
            </a:r>
            <a:r>
              <a:rPr lang="en-US" sz="1200" kern="1200" dirty="0" smtClean="0">
                <a:solidFill>
                  <a:schemeClr val="tx1"/>
                </a:solidFill>
                <a:effectLst/>
                <a:latin typeface="+mn-lt"/>
                <a:ea typeface="+mn-ea"/>
                <a:cs typeface="+mn-cs"/>
              </a:rPr>
              <a:t>Pastor, Lahr, Beatriz, Dwight. </a:t>
            </a:r>
            <a:r>
              <a:rPr lang="en-US" sz="1200" i="1" kern="1200" dirty="0" smtClean="0">
                <a:solidFill>
                  <a:schemeClr val="tx1"/>
                </a:solidFill>
                <a:effectLst/>
                <a:latin typeface="+mn-lt"/>
                <a:ea typeface="+mn-ea"/>
                <a:cs typeface="+mn-cs"/>
              </a:rPr>
              <a:t>A Matter of Time</a:t>
            </a:r>
            <a:r>
              <a:rPr lang="en-US" sz="1200" kern="1200" dirty="0" smtClean="0">
                <a:solidFill>
                  <a:schemeClr val="tx1"/>
                </a:solidFill>
                <a:effectLst/>
                <a:latin typeface="+mn-lt"/>
                <a:ea typeface="+mn-ea"/>
                <a:cs typeface="+mn-cs"/>
              </a:rPr>
              <a:t>. 2001. Print, p.48.</a:t>
            </a:r>
            <a:endParaRPr lang="en-US" dirty="0"/>
          </a:p>
        </p:txBody>
      </p:sp>
      <p:sp>
        <p:nvSpPr>
          <p:cNvPr id="4" name="Slide Number Placeholder 3"/>
          <p:cNvSpPr>
            <a:spLocks noGrp="1"/>
          </p:cNvSpPr>
          <p:nvPr>
            <p:ph type="sldNum" sz="quarter" idx="10"/>
          </p:nvPr>
        </p:nvSpPr>
        <p:spPr/>
        <p:txBody>
          <a:bodyPr/>
          <a:lstStyle/>
          <a:p>
            <a:fld id="{DFA05F42-BC4F-4140-9806-E55BD8F5EE6A}" type="slidenum">
              <a:rPr lang="en-US" smtClean="0"/>
              <a:pPr/>
              <a:t>37</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37088524"/>
      </p:ext>
    </p:extLst>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8. </a:t>
            </a:r>
            <a:r>
              <a:rPr lang="en-US" sz="1200" kern="1200" dirty="0" smtClean="0">
                <a:solidFill>
                  <a:schemeClr val="tx1"/>
                </a:solidFill>
                <a:effectLst/>
                <a:latin typeface="+mn-lt"/>
                <a:ea typeface="+mn-ea"/>
                <a:cs typeface="+mn-cs"/>
              </a:rPr>
              <a:t>Pastor, Lahr, Beatriz, Dwight. </a:t>
            </a:r>
            <a:r>
              <a:rPr lang="en-US" sz="1200" i="1" kern="1200" dirty="0" smtClean="0">
                <a:solidFill>
                  <a:schemeClr val="tx1"/>
                </a:solidFill>
                <a:effectLst/>
                <a:latin typeface="+mn-lt"/>
                <a:ea typeface="+mn-ea"/>
                <a:cs typeface="+mn-cs"/>
              </a:rPr>
              <a:t>A Matter of Time</a:t>
            </a:r>
            <a:r>
              <a:rPr lang="en-US" sz="1200" kern="1200" dirty="0" smtClean="0">
                <a:solidFill>
                  <a:schemeClr val="tx1"/>
                </a:solidFill>
                <a:effectLst/>
                <a:latin typeface="+mn-lt"/>
                <a:ea typeface="+mn-ea"/>
                <a:cs typeface="+mn-cs"/>
              </a:rPr>
              <a:t>. 2001. Print, </a:t>
            </a:r>
            <a:r>
              <a:rPr lang="en-US" dirty="0" smtClean="0"/>
              <a:t>pp. 397-398.</a:t>
            </a:r>
            <a:endParaRPr lang="en-US" dirty="0"/>
          </a:p>
        </p:txBody>
      </p:sp>
      <p:sp>
        <p:nvSpPr>
          <p:cNvPr id="4" name="Slide Number Placeholder 3"/>
          <p:cNvSpPr>
            <a:spLocks noGrp="1"/>
          </p:cNvSpPr>
          <p:nvPr>
            <p:ph type="sldNum" sz="quarter" idx="10"/>
          </p:nvPr>
        </p:nvSpPr>
        <p:spPr/>
        <p:txBody>
          <a:bodyPr/>
          <a:lstStyle/>
          <a:p>
            <a:fld id="{DFA05F42-BC4F-4140-9806-E55BD8F5EE6A}" type="slidenum">
              <a:rPr lang="en-US" smtClean="0"/>
              <a:pPr/>
              <a:t>38</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03233649"/>
      </p:ext>
    </p:extLst>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a:t>
            </a:r>
            <a:r>
              <a:rPr lang="en-US" sz="1200" kern="1200" dirty="0" smtClean="0">
                <a:solidFill>
                  <a:schemeClr val="tx1"/>
                </a:solidFill>
                <a:effectLst/>
                <a:latin typeface="+mn-lt"/>
                <a:ea typeface="+mn-ea"/>
                <a:cs typeface="+mn-cs"/>
              </a:rPr>
              <a:t> Pastor, Lahr, Beatriz, Dwight. </a:t>
            </a:r>
            <a:r>
              <a:rPr lang="en-US" sz="1200" i="1" kern="1200" dirty="0" smtClean="0">
                <a:solidFill>
                  <a:schemeClr val="tx1"/>
                </a:solidFill>
                <a:effectLst/>
                <a:latin typeface="+mn-lt"/>
                <a:ea typeface="+mn-ea"/>
                <a:cs typeface="+mn-cs"/>
              </a:rPr>
              <a:t>A Matter of Time</a:t>
            </a:r>
            <a:r>
              <a:rPr lang="en-US" sz="1200" kern="1200" dirty="0" smtClean="0">
                <a:solidFill>
                  <a:schemeClr val="tx1"/>
                </a:solidFill>
                <a:effectLst/>
                <a:latin typeface="+mn-lt"/>
                <a:ea typeface="+mn-ea"/>
                <a:cs typeface="+mn-cs"/>
              </a:rPr>
              <a:t>. 2001. Print, </a:t>
            </a:r>
            <a:r>
              <a:rPr lang="en-US" dirty="0" smtClean="0"/>
              <a:t>pp. 399-400</a:t>
            </a:r>
            <a:endParaRPr lang="en-US" dirty="0"/>
          </a:p>
        </p:txBody>
      </p:sp>
      <p:sp>
        <p:nvSpPr>
          <p:cNvPr id="4" name="Slide Number Placeholder 3"/>
          <p:cNvSpPr>
            <a:spLocks noGrp="1"/>
          </p:cNvSpPr>
          <p:nvPr>
            <p:ph type="sldNum" sz="quarter" idx="10"/>
          </p:nvPr>
        </p:nvSpPr>
        <p:spPr/>
        <p:txBody>
          <a:bodyPr/>
          <a:lstStyle/>
          <a:p>
            <a:fld id="{DFA05F42-BC4F-4140-9806-E55BD8F5EE6A}" type="slidenum">
              <a:rPr lang="en-US" smtClean="0"/>
              <a:pPr/>
              <a:t>39</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95180853"/>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_tradnl" dirty="0" smtClean="0"/>
              <a:t>-So</a:t>
            </a:r>
            <a:r>
              <a:rPr lang="es-ES_tradnl" baseline="0" dirty="0" smtClean="0"/>
              <a:t> </a:t>
            </a:r>
            <a:r>
              <a:rPr lang="es-ES_tradnl" baseline="0" dirty="0" err="1" smtClean="0"/>
              <a:t>why</a:t>
            </a:r>
            <a:r>
              <a:rPr lang="es-ES_tradnl" baseline="0" dirty="0" smtClean="0"/>
              <a:t> time </a:t>
            </a:r>
            <a:r>
              <a:rPr lang="es-ES_tradnl" baseline="0" dirty="0" err="1" smtClean="0"/>
              <a:t>travel</a:t>
            </a:r>
            <a:r>
              <a:rPr lang="es-ES_tradnl" baseline="0" dirty="0" smtClean="0"/>
              <a:t>? In </a:t>
            </a:r>
            <a:r>
              <a:rPr lang="es-ES_tradnl" baseline="0" dirty="0" err="1" smtClean="0"/>
              <a:t>many</a:t>
            </a:r>
            <a:r>
              <a:rPr lang="es-ES_tradnl" baseline="0" dirty="0" smtClean="0"/>
              <a:t> </a:t>
            </a:r>
            <a:r>
              <a:rPr lang="es-ES_tradnl" baseline="0" dirty="0" err="1" smtClean="0"/>
              <a:t>movies</a:t>
            </a:r>
            <a:r>
              <a:rPr lang="es-ES_tradnl" baseline="0" dirty="0" smtClean="0"/>
              <a:t>, </a:t>
            </a:r>
            <a:r>
              <a:rPr lang="es-ES_tradnl" baseline="0" dirty="0" err="1" smtClean="0"/>
              <a:t>the</a:t>
            </a:r>
            <a:r>
              <a:rPr lang="es-ES_tradnl" baseline="0" dirty="0" smtClean="0"/>
              <a:t> </a:t>
            </a:r>
            <a:r>
              <a:rPr lang="es-ES_tradnl" baseline="0" dirty="0" err="1" smtClean="0"/>
              <a:t>premise</a:t>
            </a:r>
            <a:r>
              <a:rPr lang="es-ES_tradnl" baseline="0" dirty="0" smtClean="0"/>
              <a:t> </a:t>
            </a:r>
            <a:r>
              <a:rPr lang="en-US" baseline="0" noProof="0" dirty="0" smtClean="0"/>
              <a:t>is that the protagonist somehow ends up traveling through time, rather than pursuing it. This is the case in Hot Tub Time Machine and Groundhog Day. Although initially unintentional, the characters are able to capitalize on their situation. Phil is able to try different scenarios until he is able to win over the </a:t>
            </a:r>
            <a:r>
              <a:rPr lang="en-US" baseline="0" noProof="0" dirty="0" err="1" smtClean="0"/>
              <a:t>Andie</a:t>
            </a:r>
            <a:r>
              <a:rPr lang="en-US" baseline="0" noProof="0" dirty="0" smtClean="0"/>
              <a:t> MacDowell character. In Hot Tub Time Machine, the men initially try to remake their past exactly so as not to ruin the future but soon realize that they may be able to change their destinies for the better. Marty </a:t>
            </a:r>
            <a:r>
              <a:rPr lang="en-US" baseline="0" noProof="0" dirty="0" err="1" smtClean="0"/>
              <a:t>McFly</a:t>
            </a:r>
            <a:r>
              <a:rPr lang="en-US" baseline="0" noProof="0" dirty="0" smtClean="0"/>
              <a:t> is also able to capitalize on his accidental situation. He is able to change the course of his parents future, making the family as a whole more successful.</a:t>
            </a:r>
          </a:p>
          <a:p>
            <a:r>
              <a:rPr lang="en-US" baseline="0" noProof="0" dirty="0" smtClean="0"/>
              <a:t>-In those films where the protagonist chooses to travel through time there are a number of motivations. For Kate in Kate and Leopold, it was love. For Austin Powers, it was to defeat Dr. Evil. For Bill and Ted, it was to pass high school. However, often times, there are consequences</a:t>
            </a:r>
          </a:p>
        </p:txBody>
      </p:sp>
      <p:sp>
        <p:nvSpPr>
          <p:cNvPr id="4" name="Slide Number Placeholder 3"/>
          <p:cNvSpPr>
            <a:spLocks noGrp="1"/>
          </p:cNvSpPr>
          <p:nvPr>
            <p:ph type="sldNum" sz="quarter" idx="10"/>
          </p:nvPr>
        </p:nvSpPr>
        <p:spPr/>
        <p:txBody>
          <a:bodyPr/>
          <a:lstStyle/>
          <a:p>
            <a:fld id="{721DDB28-AB43-8F4B-882F-D94A806A8FD8}" type="slidenum">
              <a:rPr lang="es-ES_tradnl" smtClean="0"/>
              <a:pPr/>
              <a:t>20</a:t>
            </a:fld>
            <a:endParaRPr lang="es-ES_tradnl"/>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21DDB28-AB43-8F4B-882F-D94A806A8FD8}" type="slidenum">
              <a:rPr lang="es-ES_tradnl" smtClean="0"/>
              <a:pPr/>
              <a:t>21</a:t>
            </a:fld>
            <a:endParaRPr lang="es-ES_tradnl"/>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They’re all over the place. Some are specifically about time travel, but</a:t>
            </a:r>
            <a:r>
              <a:rPr lang="en-US" baseline="0" dirty="0" smtClean="0"/>
              <a:t> some just mention it for an episode or two. Shows the embedded nature of time travel in society’s psyche. </a:t>
            </a:r>
            <a:endParaRPr lang="en-US" dirty="0"/>
          </a:p>
        </p:txBody>
      </p:sp>
      <p:sp>
        <p:nvSpPr>
          <p:cNvPr id="4" name="Slide Number Placeholder 3"/>
          <p:cNvSpPr>
            <a:spLocks noGrp="1"/>
          </p:cNvSpPr>
          <p:nvPr>
            <p:ph type="sldNum" sz="quarter" idx="10"/>
          </p:nvPr>
        </p:nvSpPr>
        <p:spPr/>
        <p:txBody>
          <a:bodyPr/>
          <a:lstStyle/>
          <a:p>
            <a:fld id="{231C4EB9-2590-1B4D-9957-B44D18C52BE4}" type="slidenum">
              <a:rPr lang="en-US" smtClean="0"/>
              <a:pPr/>
              <a:t>26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a:t>
            </a:r>
            <a:r>
              <a:rPr lang="en-US" sz="1200" kern="1200" dirty="0" smtClean="0">
                <a:solidFill>
                  <a:schemeClr val="tx1"/>
                </a:solidFill>
                <a:effectLst/>
                <a:latin typeface="+mn-lt"/>
                <a:ea typeface="+mn-ea"/>
                <a:cs typeface="+mn-cs"/>
              </a:rPr>
              <a:t>Pastor, Lahr, Beatriz, Dwight. </a:t>
            </a:r>
            <a:r>
              <a:rPr lang="en-US" sz="1200" i="1" kern="1200" dirty="0" smtClean="0">
                <a:solidFill>
                  <a:schemeClr val="tx1"/>
                </a:solidFill>
                <a:effectLst/>
                <a:latin typeface="+mn-lt"/>
                <a:ea typeface="+mn-ea"/>
                <a:cs typeface="+mn-cs"/>
              </a:rPr>
              <a:t>A Matter of Time</a:t>
            </a:r>
            <a:r>
              <a:rPr lang="en-US" sz="1200" kern="1200" dirty="0" smtClean="0">
                <a:solidFill>
                  <a:schemeClr val="tx1"/>
                </a:solidFill>
                <a:effectLst/>
                <a:latin typeface="+mn-lt"/>
                <a:ea typeface="+mn-ea"/>
                <a:cs typeface="+mn-cs"/>
              </a:rPr>
              <a:t>. 2001. Print, p.390.</a:t>
            </a:r>
            <a:endParaRPr lang="en-US" dirty="0"/>
          </a:p>
        </p:txBody>
      </p:sp>
      <p:sp>
        <p:nvSpPr>
          <p:cNvPr id="4" name="Slide Number Placeholder 3"/>
          <p:cNvSpPr>
            <a:spLocks noGrp="1"/>
          </p:cNvSpPr>
          <p:nvPr>
            <p:ph type="sldNum" sz="quarter" idx="10"/>
          </p:nvPr>
        </p:nvSpPr>
        <p:spPr/>
        <p:txBody>
          <a:bodyPr/>
          <a:lstStyle/>
          <a:p>
            <a:fld id="{DFA05F42-BC4F-4140-9806-E55BD8F5EE6A}" type="slidenum">
              <a:rPr lang="en-US" smtClean="0"/>
              <a:pPr/>
              <a:t>31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43690257"/>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 </a:t>
            </a:r>
            <a:r>
              <a:rPr lang="en-US" sz="1200" kern="1200" dirty="0" smtClean="0">
                <a:solidFill>
                  <a:schemeClr val="tx1"/>
                </a:solidFill>
                <a:effectLst/>
                <a:latin typeface="+mn-lt"/>
                <a:ea typeface="+mn-ea"/>
                <a:cs typeface="+mn-cs"/>
              </a:rPr>
              <a:t>Pastor, Lahr, Beatriz, Dwight. </a:t>
            </a:r>
            <a:r>
              <a:rPr lang="en-US" sz="1200" i="1" kern="1200" dirty="0" smtClean="0">
                <a:solidFill>
                  <a:schemeClr val="tx1"/>
                </a:solidFill>
                <a:effectLst/>
                <a:latin typeface="+mn-lt"/>
                <a:ea typeface="+mn-ea"/>
                <a:cs typeface="+mn-cs"/>
              </a:rPr>
              <a:t>A Matter of Time</a:t>
            </a:r>
            <a:r>
              <a:rPr lang="en-US" sz="1200" kern="1200" dirty="0" smtClean="0">
                <a:solidFill>
                  <a:schemeClr val="tx1"/>
                </a:solidFill>
                <a:effectLst/>
                <a:latin typeface="+mn-lt"/>
                <a:ea typeface="+mn-ea"/>
                <a:cs typeface="+mn-cs"/>
              </a:rPr>
              <a:t>. 2001. Print, </a:t>
            </a:r>
            <a:r>
              <a:rPr lang="en-US" dirty="0" smtClean="0"/>
              <a:t>pp.392-393</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DFA05F42-BC4F-4140-9806-E55BD8F5EE6A}" type="slidenum">
              <a:rPr lang="en-US" smtClean="0"/>
              <a:pPr/>
              <a:t>32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23469112"/>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 </a:t>
            </a:r>
            <a:r>
              <a:rPr lang="en-US" sz="1200" kern="1200" dirty="0" smtClean="0">
                <a:solidFill>
                  <a:schemeClr val="tx1"/>
                </a:solidFill>
                <a:effectLst/>
                <a:latin typeface="+mn-lt"/>
                <a:ea typeface="+mn-ea"/>
                <a:cs typeface="+mn-cs"/>
              </a:rPr>
              <a:t>Pastor, Lahr, Beatriz, Dwight. </a:t>
            </a:r>
            <a:r>
              <a:rPr lang="en-US" sz="1200" i="1" kern="1200" dirty="0" smtClean="0">
                <a:solidFill>
                  <a:schemeClr val="tx1"/>
                </a:solidFill>
                <a:effectLst/>
                <a:latin typeface="+mn-lt"/>
                <a:ea typeface="+mn-ea"/>
                <a:cs typeface="+mn-cs"/>
              </a:rPr>
              <a:t>A Matter of Time</a:t>
            </a:r>
            <a:r>
              <a:rPr lang="en-US" sz="1200" kern="1200" dirty="0" smtClean="0">
                <a:solidFill>
                  <a:schemeClr val="tx1"/>
                </a:solidFill>
                <a:effectLst/>
                <a:latin typeface="+mn-lt"/>
                <a:ea typeface="+mn-ea"/>
                <a:cs typeface="+mn-cs"/>
              </a:rPr>
              <a:t>. 2001. Print, </a:t>
            </a:r>
            <a:r>
              <a:rPr lang="en-US" dirty="0" smtClean="0"/>
              <a:t>p. 394</a:t>
            </a:r>
            <a:endParaRPr lang="en-US" dirty="0"/>
          </a:p>
        </p:txBody>
      </p:sp>
      <p:sp>
        <p:nvSpPr>
          <p:cNvPr id="4" name="Slide Number Placeholder 3"/>
          <p:cNvSpPr>
            <a:spLocks noGrp="1"/>
          </p:cNvSpPr>
          <p:nvPr>
            <p:ph type="sldNum" sz="quarter" idx="10"/>
          </p:nvPr>
        </p:nvSpPr>
        <p:spPr/>
        <p:txBody>
          <a:bodyPr/>
          <a:lstStyle/>
          <a:p>
            <a:fld id="{DFA05F42-BC4F-4140-9806-E55BD8F5EE6A}" type="slidenum">
              <a:rPr lang="en-US" smtClean="0"/>
              <a:pPr/>
              <a:t>33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14641510"/>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 </a:t>
            </a:r>
            <a:r>
              <a:rPr lang="en-US" sz="1200" kern="1200" dirty="0" smtClean="0">
                <a:solidFill>
                  <a:schemeClr val="tx1"/>
                </a:solidFill>
                <a:effectLst/>
                <a:latin typeface="+mn-lt"/>
                <a:ea typeface="+mn-ea"/>
                <a:cs typeface="+mn-cs"/>
              </a:rPr>
              <a:t>Pastor, Lahr, Beatriz, Dwight. </a:t>
            </a:r>
            <a:r>
              <a:rPr lang="en-US" sz="1200" i="1" kern="1200" dirty="0" smtClean="0">
                <a:solidFill>
                  <a:schemeClr val="tx1"/>
                </a:solidFill>
                <a:effectLst/>
                <a:latin typeface="+mn-lt"/>
                <a:ea typeface="+mn-ea"/>
                <a:cs typeface="+mn-cs"/>
              </a:rPr>
              <a:t>A Matter of Time</a:t>
            </a:r>
            <a:r>
              <a:rPr lang="en-US" sz="1200" kern="1200" dirty="0" smtClean="0">
                <a:solidFill>
                  <a:schemeClr val="tx1"/>
                </a:solidFill>
                <a:effectLst/>
                <a:latin typeface="+mn-lt"/>
                <a:ea typeface="+mn-ea"/>
                <a:cs typeface="+mn-cs"/>
              </a:rPr>
              <a:t>. 2001. Print, p.396.</a:t>
            </a:r>
            <a:endParaRPr lang="en-US" dirty="0"/>
          </a:p>
        </p:txBody>
      </p:sp>
      <p:sp>
        <p:nvSpPr>
          <p:cNvPr id="4" name="Slide Number Placeholder 3"/>
          <p:cNvSpPr>
            <a:spLocks noGrp="1"/>
          </p:cNvSpPr>
          <p:nvPr>
            <p:ph type="sldNum" sz="quarter" idx="10"/>
          </p:nvPr>
        </p:nvSpPr>
        <p:spPr/>
        <p:txBody>
          <a:bodyPr/>
          <a:lstStyle/>
          <a:p>
            <a:fld id="{DFA05F42-BC4F-4140-9806-E55BD8F5EE6A}" type="slidenum">
              <a:rPr lang="en-US" smtClean="0"/>
              <a:pPr/>
              <a:t>34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59997603"/>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 </a:t>
            </a:r>
            <a:r>
              <a:rPr lang="en-US" sz="1200" kern="1200" dirty="0" smtClean="0">
                <a:solidFill>
                  <a:schemeClr val="tx1"/>
                </a:solidFill>
                <a:effectLst/>
                <a:latin typeface="+mn-lt"/>
                <a:ea typeface="+mn-ea"/>
                <a:cs typeface="+mn-cs"/>
              </a:rPr>
              <a:t>Pastor, Lahr, Beatriz, Dwight. </a:t>
            </a:r>
            <a:r>
              <a:rPr lang="en-US" sz="1200" i="1" kern="1200" dirty="0" smtClean="0">
                <a:solidFill>
                  <a:schemeClr val="tx1"/>
                </a:solidFill>
                <a:effectLst/>
                <a:latin typeface="+mn-lt"/>
                <a:ea typeface="+mn-ea"/>
                <a:cs typeface="+mn-cs"/>
              </a:rPr>
              <a:t>A Matter of Time</a:t>
            </a:r>
            <a:r>
              <a:rPr lang="en-US" sz="1200" kern="1200" dirty="0" smtClean="0">
                <a:solidFill>
                  <a:schemeClr val="tx1"/>
                </a:solidFill>
                <a:effectLst/>
                <a:latin typeface="+mn-lt"/>
                <a:ea typeface="+mn-ea"/>
                <a:cs typeface="+mn-cs"/>
              </a:rPr>
              <a:t>. 2001. Print, p.392.</a:t>
            </a:r>
            <a:endParaRPr lang="en-US" dirty="0"/>
          </a:p>
        </p:txBody>
      </p:sp>
      <p:sp>
        <p:nvSpPr>
          <p:cNvPr id="4" name="Slide Number Placeholder 3"/>
          <p:cNvSpPr>
            <a:spLocks noGrp="1"/>
          </p:cNvSpPr>
          <p:nvPr>
            <p:ph type="sldNum" sz="quarter" idx="10"/>
          </p:nvPr>
        </p:nvSpPr>
        <p:spPr/>
        <p:txBody>
          <a:bodyPr/>
          <a:lstStyle/>
          <a:p>
            <a:fld id="{DFA05F42-BC4F-4140-9806-E55BD8F5EE6A}" type="slidenum">
              <a:rPr lang="en-US" smtClean="0"/>
              <a:pPr/>
              <a:t>35</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08269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pPr/>
              <a:t>3/4/13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pPr/>
              <a:t>3/4/13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pPr/>
              <a:t>3/4/13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pPr/>
              <a:t>3/4/13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pPr/>
              <a:t>3/4/13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pPr/>
              <a:t>3/4/13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pPr/>
              <a:t>3/4/13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pPr/>
              <a:t>3/4/13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pPr/>
              <a:t>3/4/13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pPr/>
              <a:t>3/4/13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pPr/>
              <a:t>3/4/13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pPr/>
              <a:t>3/4/13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 Id="rId3" Type="http://schemas.openxmlformats.org/officeDocument/2006/relationships/image" Target="../media/image7.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1.jpeg"/><Relationship Id="rId4" Type="http://schemas.openxmlformats.org/officeDocument/2006/relationships/image" Target="../media/image12.jpeg"/><Relationship Id="rId1" Type="http://schemas.openxmlformats.org/officeDocument/2006/relationships/slideLayout" Target="../slideLayouts/slideLayout1.xml"/><Relationship Id="rId2" Type="http://schemas.openxmlformats.org/officeDocument/2006/relationships/image" Target="../media/image10.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48759"/>
            <a:ext cx="7772400" cy="1470025"/>
          </a:xfrm>
        </p:spPr>
        <p:txBody>
          <a:bodyPr>
            <a:normAutofit/>
          </a:bodyPr>
          <a:lstStyle/>
          <a:p>
            <a:r>
              <a:rPr lang="en-US" dirty="0" smtClean="0">
                <a:latin typeface="Times New Roman"/>
                <a:cs typeface="Times New Roman"/>
              </a:rPr>
              <a:t>Time Travel</a:t>
            </a:r>
            <a:endParaRPr lang="en-US" sz="3000" dirty="0">
              <a:latin typeface="Times New Roman"/>
              <a:cs typeface="Times New Roman"/>
            </a:endParaRPr>
          </a:p>
        </p:txBody>
      </p:sp>
      <p:pic>
        <p:nvPicPr>
          <p:cNvPr id="3" name="Picture 2" descr="TimeTravel.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659482" y="2118784"/>
            <a:ext cx="3828101" cy="3439583"/>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77709905"/>
      </p:ext>
    </p:extLst>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a:cs typeface="Times New Roman"/>
              </a:rPr>
              <a:t>Quantum Mechanics</a:t>
            </a:r>
            <a:endParaRPr lang="en-US" dirty="0">
              <a:latin typeface="Times New Roman"/>
              <a:cs typeface="Times New Roman"/>
            </a:endParaRPr>
          </a:p>
        </p:txBody>
      </p:sp>
      <p:sp>
        <p:nvSpPr>
          <p:cNvPr id="3" name="Content Placeholder 2"/>
          <p:cNvSpPr>
            <a:spLocks noGrp="1"/>
          </p:cNvSpPr>
          <p:nvPr>
            <p:ph sz="quarter" idx="1"/>
          </p:nvPr>
        </p:nvSpPr>
        <p:spPr/>
        <p:txBody>
          <a:bodyPr>
            <a:normAutofit fontScale="92500" lnSpcReduction="10000"/>
          </a:bodyPr>
          <a:lstStyle/>
          <a:p>
            <a:r>
              <a:rPr lang="en-US" dirty="0" smtClean="0">
                <a:latin typeface="Times New Roman"/>
                <a:cs typeface="Times New Roman"/>
              </a:rPr>
              <a:t>Stephen Hawking argues that quantum mechanical effects would either prevent </a:t>
            </a:r>
            <a:r>
              <a:rPr lang="en-US" dirty="0" err="1" smtClean="0">
                <a:latin typeface="Times New Roman"/>
                <a:cs typeface="Times New Roman"/>
              </a:rPr>
              <a:t>CTCs</a:t>
            </a:r>
            <a:r>
              <a:rPr lang="en-US" dirty="0" smtClean="0">
                <a:latin typeface="Times New Roman"/>
                <a:cs typeface="Times New Roman"/>
              </a:rPr>
              <a:t> from forming or would destroy any would-be time traveler approaching one </a:t>
            </a:r>
          </a:p>
          <a:p>
            <a:pPr lvl="1"/>
            <a:r>
              <a:rPr lang="en-US" dirty="0" smtClean="0">
                <a:latin typeface="Times New Roman"/>
                <a:cs typeface="Times New Roman"/>
              </a:rPr>
              <a:t>But we could maybe find them at submicroscopic scales</a:t>
            </a:r>
          </a:p>
          <a:p>
            <a:pPr lvl="1"/>
            <a:r>
              <a:rPr lang="en-US" dirty="0" smtClean="0">
                <a:latin typeface="Times New Roman"/>
                <a:cs typeface="Times New Roman"/>
              </a:rPr>
              <a:t>Quantum mechanics predicts all possible outcomes of an observation and the probability of each </a:t>
            </a:r>
          </a:p>
          <a:p>
            <a:pPr lvl="1"/>
            <a:r>
              <a:rPr lang="en-US" dirty="0" smtClean="0">
                <a:latin typeface="Times New Roman"/>
                <a:cs typeface="Times New Roman"/>
              </a:rPr>
              <a:t>If something can happen, it does in some universe– “</a:t>
            </a:r>
            <a:r>
              <a:rPr lang="en-US" dirty="0" err="1" smtClean="0">
                <a:latin typeface="Times New Roman"/>
                <a:cs typeface="Times New Roman"/>
              </a:rPr>
              <a:t>multiverse</a:t>
            </a:r>
            <a:r>
              <a:rPr lang="en-US" dirty="0" smtClean="0">
                <a:latin typeface="Times New Roman"/>
                <a:cs typeface="Times New Roman"/>
              </a:rPr>
              <a:t>”</a:t>
            </a:r>
            <a:endParaRPr lang="en-US" dirty="0">
              <a:latin typeface="Times New Roman"/>
              <a:cs typeface="Times New Roman"/>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79199187"/>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descr="calvin and hobbes.jpg"/>
          <p:cNvPicPr>
            <a:picLocks noGrp="1" noChangeAspect="1"/>
          </p:cNvPicPr>
          <p:nvPr>
            <p:ph sz="quarter" idx="1"/>
          </p:nvPr>
        </p:nvPicPr>
        <p:blipFill>
          <a:blip r:embed="rId2"/>
          <a:srcRect t="-34886" b="-34886"/>
          <a:stretch>
            <a:fillRect/>
          </a:stretch>
        </p:blipFill>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56197562"/>
      </p:ext>
    </p:extLst>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13554"/>
            <a:ext cx="8229600" cy="1143000"/>
          </a:xfrm>
        </p:spPr>
        <p:txBody>
          <a:bodyPr/>
          <a:lstStyle/>
          <a:p>
            <a:r>
              <a:rPr lang="en-US" dirty="0" smtClean="0">
                <a:latin typeface="Times New Roman"/>
                <a:cs typeface="Times New Roman"/>
              </a:rPr>
              <a:t>Time Travel in Literature</a:t>
            </a:r>
            <a:endParaRPr lang="en-US" dirty="0">
              <a:latin typeface="Times New Roman"/>
              <a:cs typeface="Times New Roman"/>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87394193"/>
      </p:ext>
    </p:extLst>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a:cs typeface="Times New Roman"/>
              </a:rPr>
              <a:t>Traveling to the Future</a:t>
            </a:r>
            <a:endParaRPr lang="en-US" dirty="0">
              <a:latin typeface="Times New Roman"/>
              <a:cs typeface="Times New Roman"/>
            </a:endParaRPr>
          </a:p>
        </p:txBody>
      </p:sp>
      <p:sp>
        <p:nvSpPr>
          <p:cNvPr id="3" name="Content Placeholder 2"/>
          <p:cNvSpPr>
            <a:spLocks noGrp="1"/>
          </p:cNvSpPr>
          <p:nvPr>
            <p:ph idx="1"/>
          </p:nvPr>
        </p:nvSpPr>
        <p:spPr>
          <a:xfrm>
            <a:off x="457200" y="1600200"/>
            <a:ext cx="8229600" cy="4776566"/>
          </a:xfrm>
        </p:spPr>
        <p:txBody>
          <a:bodyPr>
            <a:normAutofit/>
          </a:bodyPr>
          <a:lstStyle/>
          <a:p>
            <a:pPr>
              <a:spcAft>
                <a:spcPts val="1800"/>
              </a:spcAft>
            </a:pPr>
            <a:r>
              <a:rPr lang="en-US" sz="2400" dirty="0" smtClean="0">
                <a:latin typeface="Times New Roman"/>
                <a:cs typeface="Times New Roman"/>
              </a:rPr>
              <a:t>More Widely represented by literature.</a:t>
            </a:r>
            <a:endParaRPr lang="en-US" sz="2400" dirty="0">
              <a:latin typeface="Times New Roman"/>
              <a:cs typeface="Times New Roman"/>
            </a:endParaRPr>
          </a:p>
          <a:p>
            <a:pPr>
              <a:spcAft>
                <a:spcPts val="1800"/>
              </a:spcAft>
            </a:pPr>
            <a:r>
              <a:rPr lang="en-US" sz="2400" dirty="0" smtClean="0">
                <a:latin typeface="Times New Roman"/>
                <a:cs typeface="Times New Roman"/>
              </a:rPr>
              <a:t>Attempt to preserve the death of famous literary figures (i.e. stopping Hemingway’s suicide in the Kilimanjaro Device).</a:t>
            </a:r>
          </a:p>
          <a:p>
            <a:pPr>
              <a:spcAft>
                <a:spcPts val="1800"/>
              </a:spcAft>
            </a:pPr>
            <a:r>
              <a:rPr lang="en-US" sz="2400" dirty="0" smtClean="0">
                <a:latin typeface="Times New Roman"/>
                <a:cs typeface="Times New Roman"/>
              </a:rPr>
              <a:t>Transporting Thomas Wolfe out of his death bed in 1938 for last long writing assignment (in Forever the Earth).</a:t>
            </a:r>
          </a:p>
          <a:p>
            <a:pPr>
              <a:spcAft>
                <a:spcPts val="1800"/>
              </a:spcAft>
            </a:pPr>
            <a:r>
              <a:rPr lang="en-US" sz="2400" dirty="0" smtClean="0">
                <a:latin typeface="Times New Roman"/>
                <a:cs typeface="Times New Roman"/>
              </a:rPr>
              <a:t>Recognizes that literary and artistic genius are not reproducible. Acknowledging the difficulties mass time traveling would pose to society, focuses on targeting specific individuals who can make a difference (that would not dramatically alter our own disposition or being). </a:t>
            </a:r>
            <a:endParaRPr lang="en-US" sz="2400" dirty="0">
              <a:latin typeface="Times New Roman"/>
              <a:cs typeface="Times New Roman"/>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50697530"/>
      </p:ext>
    </p:extLst>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a:cs typeface="Times New Roman"/>
              </a:rPr>
              <a:t>Traveling Back in Time</a:t>
            </a:r>
            <a:endParaRPr lang="en-US" dirty="0">
              <a:latin typeface="Times New Roman"/>
              <a:cs typeface="Times New Roman"/>
            </a:endParaRPr>
          </a:p>
        </p:txBody>
      </p:sp>
      <p:sp>
        <p:nvSpPr>
          <p:cNvPr id="3" name="Content Placeholder 2"/>
          <p:cNvSpPr>
            <a:spLocks noGrp="1"/>
          </p:cNvSpPr>
          <p:nvPr>
            <p:ph idx="1"/>
          </p:nvPr>
        </p:nvSpPr>
        <p:spPr>
          <a:xfrm>
            <a:off x="457200" y="1600200"/>
            <a:ext cx="8229600" cy="4776566"/>
          </a:xfrm>
        </p:spPr>
        <p:txBody>
          <a:bodyPr anchor="ctr">
            <a:normAutofit/>
          </a:bodyPr>
          <a:lstStyle/>
          <a:p>
            <a:pPr>
              <a:spcAft>
                <a:spcPts val="1800"/>
              </a:spcAft>
            </a:pPr>
            <a:r>
              <a:rPr lang="en-US" sz="2400" dirty="0" smtClean="0">
                <a:latin typeface="Times New Roman"/>
                <a:cs typeface="Times New Roman"/>
              </a:rPr>
              <a:t>Grandfather Paradox. More modern idea.</a:t>
            </a:r>
          </a:p>
          <a:p>
            <a:pPr>
              <a:spcAft>
                <a:spcPts val="1800"/>
              </a:spcAft>
            </a:pPr>
            <a:r>
              <a:rPr lang="en-US" sz="2400" dirty="0" smtClean="0">
                <a:latin typeface="Times New Roman"/>
                <a:cs typeface="Times New Roman"/>
              </a:rPr>
              <a:t>Of Time and Third Avenue (Bester), </a:t>
            </a:r>
            <a:r>
              <a:rPr lang="en-US" sz="2400" dirty="0" err="1" smtClean="0">
                <a:latin typeface="Times New Roman"/>
                <a:cs typeface="Times New Roman"/>
              </a:rPr>
              <a:t>Mimsy</a:t>
            </a:r>
            <a:r>
              <a:rPr lang="en-US" sz="2400" dirty="0" smtClean="0">
                <a:latin typeface="Times New Roman"/>
                <a:cs typeface="Times New Roman"/>
              </a:rPr>
              <a:t> Were the </a:t>
            </a:r>
            <a:r>
              <a:rPr lang="en-US" sz="2400" dirty="0" err="1" smtClean="0">
                <a:latin typeface="Times New Roman"/>
                <a:cs typeface="Times New Roman"/>
              </a:rPr>
              <a:t>Borogoves</a:t>
            </a:r>
            <a:r>
              <a:rPr lang="en-US" sz="2400" dirty="0" smtClean="0">
                <a:latin typeface="Times New Roman"/>
                <a:cs typeface="Times New Roman"/>
              </a:rPr>
              <a:t> (Padgett), Something for Nothing (</a:t>
            </a:r>
            <a:r>
              <a:rPr lang="en-US" sz="2400" dirty="0" err="1" smtClean="0">
                <a:latin typeface="Times New Roman"/>
                <a:cs typeface="Times New Roman"/>
              </a:rPr>
              <a:t>Skeckley</a:t>
            </a:r>
            <a:r>
              <a:rPr lang="en-US" sz="2400" dirty="0" smtClean="0">
                <a:latin typeface="Times New Roman"/>
                <a:cs typeface="Times New Roman"/>
              </a:rPr>
              <a:t>) all introduces time traveler from the future.</a:t>
            </a:r>
          </a:p>
          <a:p>
            <a:pPr>
              <a:spcAft>
                <a:spcPts val="1800"/>
              </a:spcAft>
            </a:pPr>
            <a:r>
              <a:rPr lang="en-US" sz="2400" dirty="0" smtClean="0">
                <a:latin typeface="Times New Roman"/>
                <a:cs typeface="Times New Roman"/>
              </a:rPr>
              <a:t>Contains wary message : unearned gifts generally bring grief and greater loss.</a:t>
            </a:r>
          </a:p>
          <a:p>
            <a:pPr>
              <a:spcAft>
                <a:spcPts val="1800"/>
              </a:spcAft>
            </a:pPr>
            <a:r>
              <a:rPr lang="en-US" sz="2400" dirty="0" smtClean="0">
                <a:latin typeface="Times New Roman"/>
                <a:cs typeface="Times New Roman"/>
              </a:rPr>
              <a:t>Analogy of the Three Wishes</a:t>
            </a:r>
          </a:p>
          <a:p>
            <a:pPr lvl="1">
              <a:spcAft>
                <a:spcPts val="1800"/>
              </a:spcAft>
            </a:pPr>
            <a:r>
              <a:rPr lang="en-US" sz="2200" dirty="0" smtClean="0">
                <a:latin typeface="Times New Roman"/>
                <a:cs typeface="Times New Roman"/>
              </a:rPr>
              <a:t>Final wish undoing the </a:t>
            </a:r>
            <a:r>
              <a:rPr lang="en-US" sz="2200" dirty="0" err="1" smtClean="0">
                <a:latin typeface="Times New Roman"/>
                <a:cs typeface="Times New Roman"/>
              </a:rPr>
              <a:t>unforseen</a:t>
            </a:r>
            <a:r>
              <a:rPr lang="en-US" sz="2200" dirty="0" smtClean="0">
                <a:latin typeface="Times New Roman"/>
                <a:cs typeface="Times New Roman"/>
              </a:rPr>
              <a:t> consequences of the first two is the precursor to all modern change the past stories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21396766"/>
      </p:ext>
    </p:extLst>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a:cs typeface="Times New Roman"/>
              </a:rPr>
              <a:t>Experiencing Time Traveling in the Present (1/2)</a:t>
            </a:r>
            <a:endParaRPr lang="en-US" dirty="0">
              <a:latin typeface="Times New Roman"/>
              <a:cs typeface="Times New Roman"/>
            </a:endParaRPr>
          </a:p>
        </p:txBody>
      </p:sp>
      <p:sp>
        <p:nvSpPr>
          <p:cNvPr id="3" name="Content Placeholder 2"/>
          <p:cNvSpPr>
            <a:spLocks noGrp="1"/>
          </p:cNvSpPr>
          <p:nvPr>
            <p:ph idx="1"/>
          </p:nvPr>
        </p:nvSpPr>
        <p:spPr>
          <a:xfrm>
            <a:off x="457200" y="1600200"/>
            <a:ext cx="8229600" cy="4776566"/>
          </a:xfrm>
        </p:spPr>
        <p:txBody>
          <a:bodyPr anchor="ctr">
            <a:normAutofit/>
          </a:bodyPr>
          <a:lstStyle/>
          <a:p>
            <a:pPr>
              <a:spcAft>
                <a:spcPts val="1800"/>
              </a:spcAft>
            </a:pPr>
            <a:r>
              <a:rPr lang="en-US" sz="2400" dirty="0" smtClean="0">
                <a:latin typeface="Times New Roman"/>
                <a:cs typeface="Times New Roman"/>
              </a:rPr>
              <a:t>Episodic memory implies a mental reconstruction of some earlier event, including at least some of the particularities of that event, such as the principal characters involved, the actions that took place, the setting, and the emotional reactions.</a:t>
            </a:r>
          </a:p>
          <a:p>
            <a:pPr>
              <a:spcAft>
                <a:spcPts val="1800"/>
              </a:spcAft>
            </a:pPr>
            <a:r>
              <a:rPr lang="en-US" sz="2400" dirty="0" smtClean="0">
                <a:latin typeface="Times New Roman"/>
                <a:cs typeface="Times New Roman"/>
              </a:rPr>
              <a:t>The idea could be readily extended into the future.</a:t>
            </a:r>
          </a:p>
          <a:p>
            <a:pPr>
              <a:spcAft>
                <a:spcPts val="1800"/>
              </a:spcAft>
            </a:pPr>
            <a:r>
              <a:rPr lang="en-US" sz="2400" dirty="0" smtClean="0">
                <a:latin typeface="Times New Roman"/>
                <a:cs typeface="Times New Roman"/>
              </a:rPr>
              <a:t>Generative process, incorporating known elements but arranged in particular ways to create the experience of events that are actually occurring.</a:t>
            </a:r>
            <a:endParaRPr lang="en-US" sz="2400" dirty="0">
              <a:latin typeface="Times New Roman"/>
              <a:cs typeface="Times New Roman"/>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26598447"/>
      </p:ext>
    </p:extLst>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a:cs typeface="Times New Roman"/>
              </a:rPr>
              <a:t>Experiencing Time Traveling in the Present (2/2)</a:t>
            </a:r>
            <a:endParaRPr lang="en-US" dirty="0">
              <a:latin typeface="Times New Roman"/>
              <a:cs typeface="Times New Roman"/>
            </a:endParaRPr>
          </a:p>
        </p:txBody>
      </p:sp>
      <p:sp>
        <p:nvSpPr>
          <p:cNvPr id="3" name="Content Placeholder 2"/>
          <p:cNvSpPr>
            <a:spLocks noGrp="1"/>
          </p:cNvSpPr>
          <p:nvPr>
            <p:ph idx="1"/>
          </p:nvPr>
        </p:nvSpPr>
        <p:spPr>
          <a:xfrm>
            <a:off x="457200" y="1600200"/>
            <a:ext cx="8229600" cy="4776566"/>
          </a:xfrm>
        </p:spPr>
        <p:txBody>
          <a:bodyPr anchor="ctr">
            <a:normAutofit/>
          </a:bodyPr>
          <a:lstStyle/>
          <a:p>
            <a:pPr>
              <a:spcAft>
                <a:spcPts val="1800"/>
              </a:spcAft>
            </a:pPr>
            <a:r>
              <a:rPr lang="en-US" sz="2400" dirty="0" smtClean="0">
                <a:latin typeface="Times New Roman"/>
                <a:cs typeface="Times New Roman"/>
              </a:rPr>
              <a:t>Time traveling by dreaming (i.e. Wells’ “The Dream”, Bellamy’s “Looking Backward”)</a:t>
            </a:r>
          </a:p>
          <a:p>
            <a:pPr>
              <a:spcAft>
                <a:spcPts val="1800"/>
              </a:spcAft>
            </a:pPr>
            <a:r>
              <a:rPr lang="en-US" sz="2400" dirty="0" smtClean="0">
                <a:latin typeface="Times New Roman"/>
                <a:cs typeface="Times New Roman"/>
              </a:rPr>
              <a:t>Element of suspense and intrigue without the complications that time travel might pose on our own existence.</a:t>
            </a:r>
          </a:p>
          <a:p>
            <a:pPr>
              <a:spcAft>
                <a:spcPts val="1800"/>
              </a:spcAft>
            </a:pPr>
            <a:r>
              <a:rPr lang="en-US" sz="2400" dirty="0" smtClean="0">
                <a:latin typeface="Times New Roman"/>
                <a:cs typeface="Times New Roman"/>
              </a:rPr>
              <a:t>Sleeping to get characters to the future becomes widely used (i.e. The Year 2440)</a:t>
            </a:r>
          </a:p>
          <a:p>
            <a:pPr>
              <a:spcAft>
                <a:spcPts val="1800"/>
              </a:spcAft>
            </a:pPr>
            <a:r>
              <a:rPr lang="en-US" sz="2400" dirty="0" smtClean="0">
                <a:latin typeface="Times New Roman"/>
                <a:cs typeface="Times New Roman"/>
              </a:rPr>
              <a:t>Instead of time traveling, wants to create someone who is “Out of Time.” Threatening -&gt; Victim.</a:t>
            </a:r>
            <a:endParaRPr lang="en-US" sz="2400" dirty="0">
              <a:latin typeface="Times New Roman"/>
              <a:cs typeface="Times New Roman"/>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56905653"/>
      </p:ext>
    </p:extLst>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98221"/>
            <a:ext cx="8229600" cy="1143000"/>
          </a:xfrm>
        </p:spPr>
        <p:txBody>
          <a:bodyPr/>
          <a:lstStyle/>
          <a:p>
            <a:r>
              <a:rPr lang="en-US" dirty="0" smtClean="0">
                <a:latin typeface="Times New Roman"/>
                <a:cs typeface="Times New Roman"/>
              </a:rPr>
              <a:t>Time Travel in Film</a:t>
            </a:r>
            <a:endParaRPr lang="en-US" dirty="0">
              <a:latin typeface="Times New Roman"/>
              <a:cs typeface="Times New Roman"/>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08442518"/>
      </p:ext>
    </p:extLst>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Play </a:t>
            </a:r>
            <a:r>
              <a:rPr lang="en-US" dirty="0" err="1" smtClean="0"/>
              <a:t>Tova’s</a:t>
            </a:r>
            <a:r>
              <a:rPr lang="en-US" dirty="0" smtClean="0"/>
              <a:t> movie clips</a:t>
            </a:r>
            <a:br>
              <a:rPr lang="en-US" dirty="0" smtClean="0"/>
            </a:b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err="1" smtClean="0">
                <a:latin typeface="Times New Roman"/>
                <a:cs typeface="Times New Roman"/>
              </a:rPr>
              <a:t>Movies</a:t>
            </a:r>
            <a:r>
              <a:rPr lang="es-ES_tradnl" dirty="0" smtClean="0">
                <a:latin typeface="Times New Roman"/>
                <a:cs typeface="Times New Roman"/>
              </a:rPr>
              <a:t> </a:t>
            </a:r>
            <a:r>
              <a:rPr lang="es-ES_tradnl" dirty="0" err="1" smtClean="0">
                <a:latin typeface="Times New Roman"/>
                <a:cs typeface="Times New Roman"/>
              </a:rPr>
              <a:t>and</a:t>
            </a:r>
            <a:r>
              <a:rPr lang="es-ES_tradnl" dirty="0" smtClean="0">
                <a:latin typeface="Times New Roman"/>
                <a:cs typeface="Times New Roman"/>
              </a:rPr>
              <a:t> </a:t>
            </a:r>
            <a:r>
              <a:rPr lang="es-ES_tradnl" dirty="0" err="1" smtClean="0">
                <a:latin typeface="Times New Roman"/>
                <a:cs typeface="Times New Roman"/>
              </a:rPr>
              <a:t>the</a:t>
            </a:r>
            <a:r>
              <a:rPr lang="es-ES_tradnl" dirty="0" smtClean="0">
                <a:latin typeface="Times New Roman"/>
                <a:cs typeface="Times New Roman"/>
              </a:rPr>
              <a:t> </a:t>
            </a:r>
            <a:r>
              <a:rPr lang="es-ES_tradnl" dirty="0" err="1" smtClean="0">
                <a:latin typeface="Times New Roman"/>
                <a:cs typeface="Times New Roman"/>
              </a:rPr>
              <a:t>Grandfather</a:t>
            </a:r>
            <a:r>
              <a:rPr lang="es-ES_tradnl" dirty="0" smtClean="0">
                <a:latin typeface="Times New Roman"/>
                <a:cs typeface="Times New Roman"/>
              </a:rPr>
              <a:t> </a:t>
            </a:r>
            <a:r>
              <a:rPr lang="es-ES_tradnl" dirty="0" err="1" smtClean="0">
                <a:latin typeface="Times New Roman"/>
                <a:cs typeface="Times New Roman"/>
              </a:rPr>
              <a:t>Paradox</a:t>
            </a:r>
            <a:endParaRPr lang="es-ES_tradnl" dirty="0">
              <a:latin typeface="Times New Roman"/>
              <a:cs typeface="Times New Roman"/>
            </a:endParaRPr>
          </a:p>
        </p:txBody>
      </p:sp>
      <p:sp>
        <p:nvSpPr>
          <p:cNvPr id="3" name="Content Placeholder 2"/>
          <p:cNvSpPr>
            <a:spLocks noGrp="1"/>
          </p:cNvSpPr>
          <p:nvPr>
            <p:ph idx="1"/>
          </p:nvPr>
        </p:nvSpPr>
        <p:spPr>
          <a:xfrm>
            <a:off x="457200" y="1600200"/>
            <a:ext cx="4533792" cy="4961467"/>
          </a:xfrm>
        </p:spPr>
        <p:txBody>
          <a:bodyPr>
            <a:normAutofit fontScale="85000" lnSpcReduction="20000"/>
          </a:bodyPr>
          <a:lstStyle/>
          <a:p>
            <a:r>
              <a:rPr lang="es-ES_tradnl" dirty="0" smtClean="0">
                <a:latin typeface="Times New Roman"/>
                <a:cs typeface="Times New Roman"/>
              </a:rPr>
              <a:t>Back </a:t>
            </a:r>
            <a:r>
              <a:rPr lang="es-ES_tradnl" dirty="0" err="1" smtClean="0">
                <a:latin typeface="Times New Roman"/>
                <a:cs typeface="Times New Roman"/>
              </a:rPr>
              <a:t>to</a:t>
            </a:r>
            <a:r>
              <a:rPr lang="es-ES_tradnl" dirty="0" smtClean="0">
                <a:latin typeface="Times New Roman"/>
                <a:cs typeface="Times New Roman"/>
              </a:rPr>
              <a:t> </a:t>
            </a:r>
            <a:r>
              <a:rPr lang="es-ES_tradnl" dirty="0" err="1" smtClean="0">
                <a:latin typeface="Times New Roman"/>
                <a:cs typeface="Times New Roman"/>
              </a:rPr>
              <a:t>the</a:t>
            </a:r>
            <a:r>
              <a:rPr lang="es-ES_tradnl" dirty="0" smtClean="0">
                <a:latin typeface="Times New Roman"/>
                <a:cs typeface="Times New Roman"/>
              </a:rPr>
              <a:t> </a:t>
            </a:r>
            <a:r>
              <a:rPr lang="es-ES_tradnl" dirty="0" err="1" smtClean="0">
                <a:latin typeface="Times New Roman"/>
                <a:cs typeface="Times New Roman"/>
              </a:rPr>
              <a:t>Future</a:t>
            </a:r>
            <a:endParaRPr lang="es-ES_tradnl" dirty="0" smtClean="0">
              <a:latin typeface="Times New Roman"/>
              <a:cs typeface="Times New Roman"/>
            </a:endParaRPr>
          </a:p>
          <a:p>
            <a:pPr lvl="1"/>
            <a:r>
              <a:rPr lang="es-ES_tradnl" dirty="0" err="1" smtClean="0">
                <a:latin typeface="Times New Roman"/>
                <a:cs typeface="Times New Roman"/>
              </a:rPr>
              <a:t>Marty</a:t>
            </a:r>
            <a:r>
              <a:rPr lang="es-ES_tradnl" dirty="0" smtClean="0">
                <a:latin typeface="Times New Roman"/>
                <a:cs typeface="Times New Roman"/>
              </a:rPr>
              <a:t> and </a:t>
            </a:r>
            <a:r>
              <a:rPr lang="es-ES_tradnl" dirty="0" err="1" smtClean="0">
                <a:latin typeface="Times New Roman"/>
                <a:cs typeface="Times New Roman"/>
              </a:rPr>
              <a:t>his</a:t>
            </a:r>
            <a:r>
              <a:rPr lang="es-ES_tradnl" dirty="0" smtClean="0">
                <a:latin typeface="Times New Roman"/>
                <a:cs typeface="Times New Roman"/>
              </a:rPr>
              <a:t> </a:t>
            </a:r>
            <a:r>
              <a:rPr lang="es-ES_tradnl" dirty="0" err="1" smtClean="0">
                <a:latin typeface="Times New Roman"/>
                <a:cs typeface="Times New Roman"/>
              </a:rPr>
              <a:t>siblings</a:t>
            </a:r>
            <a:r>
              <a:rPr lang="es-ES_tradnl" dirty="0" smtClean="0">
                <a:latin typeface="Times New Roman"/>
                <a:cs typeface="Times New Roman"/>
              </a:rPr>
              <a:t> </a:t>
            </a:r>
            <a:r>
              <a:rPr lang="es-ES_tradnl" dirty="0" err="1" smtClean="0">
                <a:latin typeface="Times New Roman"/>
                <a:cs typeface="Times New Roman"/>
              </a:rPr>
              <a:t>begin</a:t>
            </a:r>
            <a:r>
              <a:rPr lang="es-ES_tradnl" dirty="0" smtClean="0">
                <a:latin typeface="Times New Roman"/>
                <a:cs typeface="Times New Roman"/>
              </a:rPr>
              <a:t> </a:t>
            </a:r>
            <a:r>
              <a:rPr lang="es-ES_tradnl" dirty="0" err="1" smtClean="0">
                <a:latin typeface="Times New Roman"/>
                <a:cs typeface="Times New Roman"/>
              </a:rPr>
              <a:t>to</a:t>
            </a:r>
            <a:r>
              <a:rPr lang="es-ES_tradnl" dirty="0" smtClean="0">
                <a:latin typeface="Times New Roman"/>
                <a:cs typeface="Times New Roman"/>
              </a:rPr>
              <a:t> </a:t>
            </a:r>
            <a:r>
              <a:rPr lang="es-ES_tradnl" dirty="0" err="1" smtClean="0">
                <a:latin typeface="Times New Roman"/>
                <a:cs typeface="Times New Roman"/>
              </a:rPr>
              <a:t>disappear</a:t>
            </a:r>
            <a:r>
              <a:rPr lang="es-ES_tradnl" dirty="0" smtClean="0">
                <a:latin typeface="Times New Roman"/>
                <a:cs typeface="Times New Roman"/>
              </a:rPr>
              <a:t> </a:t>
            </a:r>
            <a:r>
              <a:rPr lang="es-ES_tradnl" dirty="0" err="1" smtClean="0">
                <a:latin typeface="Times New Roman"/>
                <a:cs typeface="Times New Roman"/>
              </a:rPr>
              <a:t>when</a:t>
            </a:r>
            <a:r>
              <a:rPr lang="es-ES_tradnl" dirty="0" smtClean="0">
                <a:latin typeface="Times New Roman"/>
                <a:cs typeface="Times New Roman"/>
              </a:rPr>
              <a:t> </a:t>
            </a:r>
            <a:r>
              <a:rPr lang="es-ES_tradnl" dirty="0" err="1" smtClean="0">
                <a:latin typeface="Times New Roman"/>
                <a:cs typeface="Times New Roman"/>
              </a:rPr>
              <a:t>his</a:t>
            </a:r>
            <a:r>
              <a:rPr lang="es-ES_tradnl" dirty="0" smtClean="0">
                <a:latin typeface="Times New Roman"/>
                <a:cs typeface="Times New Roman"/>
              </a:rPr>
              <a:t> </a:t>
            </a:r>
            <a:r>
              <a:rPr lang="es-ES_tradnl" dirty="0" err="1" smtClean="0">
                <a:latin typeface="Times New Roman"/>
                <a:cs typeface="Times New Roman"/>
              </a:rPr>
              <a:t>parents</a:t>
            </a:r>
            <a:r>
              <a:rPr lang="es-ES_tradnl" dirty="0" smtClean="0">
                <a:latin typeface="Times New Roman"/>
                <a:cs typeface="Times New Roman"/>
              </a:rPr>
              <a:t> </a:t>
            </a:r>
            <a:r>
              <a:rPr lang="es-ES_tradnl" dirty="0" err="1" smtClean="0">
                <a:latin typeface="Times New Roman"/>
                <a:cs typeface="Times New Roman"/>
              </a:rPr>
              <a:t>fail</a:t>
            </a:r>
            <a:r>
              <a:rPr lang="es-ES_tradnl" dirty="0" smtClean="0">
                <a:latin typeface="Times New Roman"/>
                <a:cs typeface="Times New Roman"/>
              </a:rPr>
              <a:t> </a:t>
            </a:r>
            <a:r>
              <a:rPr lang="es-ES_tradnl" dirty="0" err="1" smtClean="0">
                <a:latin typeface="Times New Roman"/>
                <a:cs typeface="Times New Roman"/>
              </a:rPr>
              <a:t>to</a:t>
            </a:r>
            <a:r>
              <a:rPr lang="es-ES_tradnl" dirty="0" smtClean="0">
                <a:latin typeface="Times New Roman"/>
                <a:cs typeface="Times New Roman"/>
              </a:rPr>
              <a:t> </a:t>
            </a:r>
            <a:r>
              <a:rPr lang="es-ES_tradnl" dirty="0" err="1" smtClean="0">
                <a:latin typeface="Times New Roman"/>
                <a:cs typeface="Times New Roman"/>
              </a:rPr>
              <a:t>kiss</a:t>
            </a:r>
            <a:r>
              <a:rPr lang="es-ES_tradnl" dirty="0" smtClean="0">
                <a:latin typeface="Times New Roman"/>
                <a:cs typeface="Times New Roman"/>
              </a:rPr>
              <a:t> at </a:t>
            </a:r>
            <a:r>
              <a:rPr lang="es-ES_tradnl" dirty="0" err="1" smtClean="0">
                <a:latin typeface="Times New Roman"/>
                <a:cs typeface="Times New Roman"/>
              </a:rPr>
              <a:t>the</a:t>
            </a:r>
            <a:r>
              <a:rPr lang="es-ES_tradnl" dirty="0" smtClean="0">
                <a:latin typeface="Times New Roman"/>
                <a:cs typeface="Times New Roman"/>
              </a:rPr>
              <a:t> </a:t>
            </a:r>
            <a:r>
              <a:rPr lang="es-ES_tradnl" dirty="0" err="1" smtClean="0">
                <a:latin typeface="Times New Roman"/>
                <a:cs typeface="Times New Roman"/>
              </a:rPr>
              <a:t>Enchanted</a:t>
            </a:r>
            <a:r>
              <a:rPr lang="es-ES_tradnl" dirty="0" smtClean="0">
                <a:latin typeface="Times New Roman"/>
                <a:cs typeface="Times New Roman"/>
              </a:rPr>
              <a:t> </a:t>
            </a:r>
            <a:r>
              <a:rPr lang="es-ES_tradnl" dirty="0" err="1" smtClean="0">
                <a:latin typeface="Times New Roman"/>
                <a:cs typeface="Times New Roman"/>
              </a:rPr>
              <a:t>Under</a:t>
            </a:r>
            <a:r>
              <a:rPr lang="es-ES_tradnl" dirty="0" smtClean="0">
                <a:latin typeface="Times New Roman"/>
                <a:cs typeface="Times New Roman"/>
              </a:rPr>
              <a:t> </a:t>
            </a:r>
            <a:r>
              <a:rPr lang="es-ES_tradnl" dirty="0" err="1" smtClean="0">
                <a:latin typeface="Times New Roman"/>
                <a:cs typeface="Times New Roman"/>
              </a:rPr>
              <a:t>the</a:t>
            </a:r>
            <a:r>
              <a:rPr lang="es-ES_tradnl" dirty="0" smtClean="0">
                <a:latin typeface="Times New Roman"/>
                <a:cs typeface="Times New Roman"/>
              </a:rPr>
              <a:t> Sea Dance</a:t>
            </a:r>
          </a:p>
          <a:p>
            <a:r>
              <a:rPr lang="es-ES_tradnl" dirty="0" smtClean="0">
                <a:latin typeface="Times New Roman"/>
                <a:cs typeface="Times New Roman"/>
              </a:rPr>
              <a:t>Kate </a:t>
            </a:r>
            <a:r>
              <a:rPr lang="es-ES_tradnl" dirty="0" err="1" smtClean="0">
                <a:latin typeface="Times New Roman"/>
                <a:cs typeface="Times New Roman"/>
              </a:rPr>
              <a:t>and</a:t>
            </a:r>
            <a:r>
              <a:rPr lang="es-ES_tradnl" dirty="0" smtClean="0">
                <a:latin typeface="Times New Roman"/>
                <a:cs typeface="Times New Roman"/>
              </a:rPr>
              <a:t> Leopold</a:t>
            </a:r>
          </a:p>
          <a:p>
            <a:pPr lvl="1"/>
            <a:r>
              <a:rPr lang="es-ES_tradnl" dirty="0" smtClean="0">
                <a:latin typeface="Times New Roman"/>
                <a:cs typeface="Times New Roman"/>
              </a:rPr>
              <a:t>Kate </a:t>
            </a:r>
            <a:r>
              <a:rPr lang="es-ES_tradnl" dirty="0" err="1" smtClean="0">
                <a:latin typeface="Times New Roman"/>
                <a:cs typeface="Times New Roman"/>
              </a:rPr>
              <a:t>is</a:t>
            </a:r>
            <a:r>
              <a:rPr lang="es-ES_tradnl" dirty="0" smtClean="0">
                <a:latin typeface="Times New Roman"/>
                <a:cs typeface="Times New Roman"/>
              </a:rPr>
              <a:t> </a:t>
            </a:r>
            <a:r>
              <a:rPr lang="es-ES_tradnl" dirty="0" err="1" smtClean="0">
                <a:latin typeface="Times New Roman"/>
                <a:cs typeface="Times New Roman"/>
              </a:rPr>
              <a:t>Stuart’s</a:t>
            </a:r>
            <a:r>
              <a:rPr lang="es-ES_tradnl" dirty="0" smtClean="0">
                <a:latin typeface="Times New Roman"/>
                <a:cs typeface="Times New Roman"/>
              </a:rPr>
              <a:t> </a:t>
            </a:r>
            <a:r>
              <a:rPr lang="es-ES_tradnl" dirty="0" err="1" smtClean="0">
                <a:latin typeface="Times New Roman"/>
                <a:cs typeface="Times New Roman"/>
              </a:rPr>
              <a:t>great</a:t>
            </a:r>
            <a:r>
              <a:rPr lang="es-ES_tradnl" dirty="0" smtClean="0">
                <a:latin typeface="Times New Roman"/>
                <a:cs typeface="Times New Roman"/>
              </a:rPr>
              <a:t>-</a:t>
            </a:r>
            <a:r>
              <a:rPr lang="es-ES_tradnl" dirty="0" err="1" smtClean="0">
                <a:latin typeface="Times New Roman"/>
                <a:cs typeface="Times New Roman"/>
              </a:rPr>
              <a:t>great</a:t>
            </a:r>
            <a:r>
              <a:rPr lang="es-ES_tradnl" dirty="0" smtClean="0">
                <a:latin typeface="Times New Roman"/>
                <a:cs typeface="Times New Roman"/>
              </a:rPr>
              <a:t>-</a:t>
            </a:r>
            <a:r>
              <a:rPr lang="es-ES_tradnl" dirty="0" err="1" smtClean="0">
                <a:latin typeface="Times New Roman"/>
                <a:cs typeface="Times New Roman"/>
              </a:rPr>
              <a:t>grandmother</a:t>
            </a:r>
            <a:r>
              <a:rPr lang="es-ES_tradnl" dirty="0" smtClean="0">
                <a:latin typeface="Times New Roman"/>
                <a:cs typeface="Times New Roman"/>
              </a:rPr>
              <a:t> in </a:t>
            </a:r>
            <a:r>
              <a:rPr lang="es-ES_tradnl" dirty="0" err="1" smtClean="0">
                <a:latin typeface="Times New Roman"/>
                <a:cs typeface="Times New Roman"/>
              </a:rPr>
              <a:t>an</a:t>
            </a:r>
            <a:r>
              <a:rPr lang="es-ES_tradnl" dirty="0" smtClean="0">
                <a:latin typeface="Times New Roman"/>
                <a:cs typeface="Times New Roman"/>
              </a:rPr>
              <a:t> extended </a:t>
            </a:r>
            <a:r>
              <a:rPr lang="es-ES_tradnl" dirty="0" err="1" smtClean="0">
                <a:latin typeface="Times New Roman"/>
                <a:cs typeface="Times New Roman"/>
              </a:rPr>
              <a:t>version</a:t>
            </a:r>
            <a:r>
              <a:rPr lang="es-ES_tradnl" dirty="0" smtClean="0">
                <a:latin typeface="Times New Roman"/>
                <a:cs typeface="Times New Roman"/>
              </a:rPr>
              <a:t> </a:t>
            </a:r>
            <a:r>
              <a:rPr lang="es-ES_tradnl" dirty="0" err="1" smtClean="0">
                <a:latin typeface="Times New Roman"/>
                <a:cs typeface="Times New Roman"/>
              </a:rPr>
              <a:t>of</a:t>
            </a:r>
            <a:r>
              <a:rPr lang="es-ES_tradnl" dirty="0" smtClean="0">
                <a:latin typeface="Times New Roman"/>
                <a:cs typeface="Times New Roman"/>
              </a:rPr>
              <a:t> </a:t>
            </a:r>
            <a:r>
              <a:rPr lang="es-ES_tradnl" dirty="0" err="1" smtClean="0">
                <a:latin typeface="Times New Roman"/>
                <a:cs typeface="Times New Roman"/>
              </a:rPr>
              <a:t>the</a:t>
            </a:r>
            <a:r>
              <a:rPr lang="es-ES_tradnl" dirty="0" smtClean="0">
                <a:latin typeface="Times New Roman"/>
                <a:cs typeface="Times New Roman"/>
              </a:rPr>
              <a:t> film</a:t>
            </a:r>
          </a:p>
          <a:p>
            <a:r>
              <a:rPr lang="es-ES_tradnl" dirty="0" smtClean="0">
                <a:latin typeface="Times New Roman"/>
                <a:cs typeface="Times New Roman"/>
              </a:rPr>
              <a:t>Hot </a:t>
            </a:r>
            <a:r>
              <a:rPr lang="es-ES_tradnl" dirty="0" err="1" smtClean="0">
                <a:latin typeface="Times New Roman"/>
                <a:cs typeface="Times New Roman"/>
              </a:rPr>
              <a:t>Tub</a:t>
            </a:r>
            <a:r>
              <a:rPr lang="es-ES_tradnl" dirty="0" smtClean="0">
                <a:latin typeface="Times New Roman"/>
                <a:cs typeface="Times New Roman"/>
              </a:rPr>
              <a:t> Time </a:t>
            </a:r>
            <a:r>
              <a:rPr lang="es-ES_tradnl" dirty="0" err="1" smtClean="0">
                <a:latin typeface="Times New Roman"/>
                <a:cs typeface="Times New Roman"/>
              </a:rPr>
              <a:t>Machine</a:t>
            </a:r>
            <a:endParaRPr lang="es-ES_tradnl" dirty="0" smtClean="0">
              <a:latin typeface="Times New Roman"/>
              <a:cs typeface="Times New Roman"/>
            </a:endParaRPr>
          </a:p>
          <a:p>
            <a:pPr lvl="1"/>
            <a:r>
              <a:rPr lang="es-ES_tradnl" dirty="0" smtClean="0">
                <a:latin typeface="Times New Roman"/>
                <a:cs typeface="Times New Roman"/>
              </a:rPr>
              <a:t>Jacob </a:t>
            </a:r>
            <a:r>
              <a:rPr lang="es-ES_tradnl" dirty="0" err="1" smtClean="0">
                <a:latin typeface="Times New Roman"/>
                <a:cs typeface="Times New Roman"/>
              </a:rPr>
              <a:t>begins</a:t>
            </a:r>
            <a:r>
              <a:rPr lang="es-ES_tradnl" dirty="0" smtClean="0">
                <a:latin typeface="Times New Roman"/>
                <a:cs typeface="Times New Roman"/>
              </a:rPr>
              <a:t> </a:t>
            </a:r>
            <a:r>
              <a:rPr lang="es-ES_tradnl" dirty="0" err="1" smtClean="0">
                <a:latin typeface="Times New Roman"/>
                <a:cs typeface="Times New Roman"/>
              </a:rPr>
              <a:t>to</a:t>
            </a:r>
            <a:r>
              <a:rPr lang="es-ES_tradnl" dirty="0" smtClean="0">
                <a:latin typeface="Times New Roman"/>
                <a:cs typeface="Times New Roman"/>
              </a:rPr>
              <a:t> </a:t>
            </a:r>
            <a:r>
              <a:rPr lang="es-ES_tradnl" dirty="0" err="1" smtClean="0">
                <a:latin typeface="Times New Roman"/>
                <a:cs typeface="Times New Roman"/>
              </a:rPr>
              <a:t>flicker</a:t>
            </a:r>
            <a:r>
              <a:rPr lang="es-ES_tradnl" dirty="0" smtClean="0">
                <a:latin typeface="Times New Roman"/>
                <a:cs typeface="Times New Roman"/>
              </a:rPr>
              <a:t> out </a:t>
            </a:r>
            <a:r>
              <a:rPr lang="es-ES_tradnl" dirty="0" err="1" smtClean="0">
                <a:latin typeface="Times New Roman"/>
                <a:cs typeface="Times New Roman"/>
              </a:rPr>
              <a:t>of</a:t>
            </a:r>
            <a:r>
              <a:rPr lang="es-ES_tradnl" dirty="0" smtClean="0">
                <a:latin typeface="Times New Roman"/>
                <a:cs typeface="Times New Roman"/>
              </a:rPr>
              <a:t> </a:t>
            </a:r>
            <a:r>
              <a:rPr lang="es-ES_tradnl" dirty="0" err="1" smtClean="0">
                <a:latin typeface="Times New Roman"/>
                <a:cs typeface="Times New Roman"/>
              </a:rPr>
              <a:t>existence</a:t>
            </a:r>
            <a:r>
              <a:rPr lang="es-ES_tradnl" dirty="0" smtClean="0">
                <a:latin typeface="Times New Roman"/>
                <a:cs typeface="Times New Roman"/>
              </a:rPr>
              <a:t> </a:t>
            </a:r>
            <a:r>
              <a:rPr lang="es-ES_tradnl" dirty="0" err="1" smtClean="0">
                <a:latin typeface="Times New Roman"/>
                <a:cs typeface="Times New Roman"/>
              </a:rPr>
              <a:t>when</a:t>
            </a:r>
            <a:r>
              <a:rPr lang="es-ES_tradnl" dirty="0" smtClean="0">
                <a:latin typeface="Times New Roman"/>
                <a:cs typeface="Times New Roman"/>
              </a:rPr>
              <a:t> </a:t>
            </a:r>
            <a:r>
              <a:rPr lang="es-ES_tradnl" dirty="0" err="1" smtClean="0">
                <a:latin typeface="Times New Roman"/>
                <a:cs typeface="Times New Roman"/>
              </a:rPr>
              <a:t>his</a:t>
            </a:r>
            <a:r>
              <a:rPr lang="es-ES_tradnl" dirty="0" smtClean="0">
                <a:latin typeface="Times New Roman"/>
                <a:cs typeface="Times New Roman"/>
              </a:rPr>
              <a:t> </a:t>
            </a:r>
            <a:r>
              <a:rPr lang="es-ES_tradnl" dirty="0" err="1" smtClean="0">
                <a:latin typeface="Times New Roman"/>
                <a:cs typeface="Times New Roman"/>
              </a:rPr>
              <a:t>biological</a:t>
            </a:r>
            <a:r>
              <a:rPr lang="es-ES_tradnl" dirty="0" smtClean="0">
                <a:latin typeface="Times New Roman"/>
                <a:cs typeface="Times New Roman"/>
              </a:rPr>
              <a:t> </a:t>
            </a:r>
            <a:r>
              <a:rPr lang="es-ES_tradnl" dirty="0" err="1" smtClean="0">
                <a:latin typeface="Times New Roman"/>
                <a:cs typeface="Times New Roman"/>
              </a:rPr>
              <a:t>father</a:t>
            </a:r>
            <a:r>
              <a:rPr lang="es-ES_tradnl" dirty="0" smtClean="0">
                <a:latin typeface="Times New Roman"/>
                <a:cs typeface="Times New Roman"/>
              </a:rPr>
              <a:t> </a:t>
            </a:r>
            <a:r>
              <a:rPr lang="es-ES_tradnl" dirty="0" err="1" smtClean="0">
                <a:latin typeface="Times New Roman"/>
                <a:cs typeface="Times New Roman"/>
              </a:rPr>
              <a:t>fails</a:t>
            </a:r>
            <a:r>
              <a:rPr lang="es-ES_tradnl" dirty="0" smtClean="0">
                <a:latin typeface="Times New Roman"/>
                <a:cs typeface="Times New Roman"/>
              </a:rPr>
              <a:t> </a:t>
            </a:r>
            <a:r>
              <a:rPr lang="es-ES_tradnl" dirty="0" err="1" smtClean="0">
                <a:latin typeface="Times New Roman"/>
                <a:cs typeface="Times New Roman"/>
              </a:rPr>
              <a:t>to</a:t>
            </a:r>
            <a:r>
              <a:rPr lang="es-ES_tradnl" dirty="0" smtClean="0">
                <a:latin typeface="Times New Roman"/>
                <a:cs typeface="Times New Roman"/>
              </a:rPr>
              <a:t> </a:t>
            </a:r>
            <a:r>
              <a:rPr lang="es-ES_tradnl" dirty="0" err="1" smtClean="0">
                <a:latin typeface="Times New Roman"/>
                <a:cs typeface="Times New Roman"/>
              </a:rPr>
              <a:t>have</a:t>
            </a:r>
            <a:r>
              <a:rPr lang="es-ES_tradnl" dirty="0" smtClean="0">
                <a:latin typeface="Times New Roman"/>
                <a:cs typeface="Times New Roman"/>
              </a:rPr>
              <a:t> sex </a:t>
            </a:r>
            <a:r>
              <a:rPr lang="es-ES_tradnl" dirty="0" err="1" smtClean="0">
                <a:latin typeface="Times New Roman"/>
                <a:cs typeface="Times New Roman"/>
              </a:rPr>
              <a:t>with</a:t>
            </a:r>
            <a:r>
              <a:rPr lang="es-ES_tradnl" dirty="0" smtClean="0">
                <a:latin typeface="Times New Roman"/>
                <a:cs typeface="Times New Roman"/>
              </a:rPr>
              <a:t> </a:t>
            </a:r>
            <a:r>
              <a:rPr lang="es-ES_tradnl" dirty="0" err="1" smtClean="0">
                <a:latin typeface="Times New Roman"/>
                <a:cs typeface="Times New Roman"/>
              </a:rPr>
              <a:t>his</a:t>
            </a:r>
            <a:r>
              <a:rPr lang="es-ES_tradnl" dirty="0" smtClean="0">
                <a:latin typeface="Times New Roman"/>
                <a:cs typeface="Times New Roman"/>
              </a:rPr>
              <a:t> </a:t>
            </a:r>
            <a:r>
              <a:rPr lang="es-ES_tradnl" dirty="0" err="1" smtClean="0">
                <a:latin typeface="Times New Roman"/>
                <a:cs typeface="Times New Roman"/>
              </a:rPr>
              <a:t>mother</a:t>
            </a:r>
            <a:endParaRPr lang="es-ES_tradnl" dirty="0" smtClean="0">
              <a:latin typeface="Times New Roman"/>
              <a:cs typeface="Times New Roman"/>
            </a:endParaRPr>
          </a:p>
        </p:txBody>
      </p:sp>
      <p:pic>
        <p:nvPicPr>
          <p:cNvPr id="4" name="Picture 3" descr="images.jpg"/>
          <p:cNvPicPr>
            <a:picLocks noChangeAspect="1"/>
          </p:cNvPicPr>
          <p:nvPr/>
        </p:nvPicPr>
        <p:blipFill>
          <a:blip r:embed="rId3"/>
          <a:stretch>
            <a:fillRect/>
          </a:stretch>
        </p:blipFill>
        <p:spPr>
          <a:xfrm>
            <a:off x="4990992" y="1600200"/>
            <a:ext cx="3877841" cy="430530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62149091"/>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a:cs typeface="Times New Roman"/>
              </a:rPr>
              <a:t>Outline</a:t>
            </a:r>
            <a:endParaRPr lang="en-US" dirty="0">
              <a:latin typeface="Times New Roman"/>
              <a:cs typeface="Times New Roman"/>
            </a:endParaRPr>
          </a:p>
        </p:txBody>
      </p:sp>
      <p:sp>
        <p:nvSpPr>
          <p:cNvPr id="3" name="Content Placeholder 2"/>
          <p:cNvSpPr>
            <a:spLocks noGrp="1"/>
          </p:cNvSpPr>
          <p:nvPr>
            <p:ph idx="1"/>
          </p:nvPr>
        </p:nvSpPr>
        <p:spPr>
          <a:xfrm>
            <a:off x="457200" y="1600200"/>
            <a:ext cx="8229600" cy="4776566"/>
          </a:xfrm>
        </p:spPr>
        <p:txBody>
          <a:bodyPr anchor="ctr">
            <a:normAutofit/>
          </a:bodyPr>
          <a:lstStyle/>
          <a:p>
            <a:pPr>
              <a:spcAft>
                <a:spcPts val="2400"/>
              </a:spcAft>
            </a:pPr>
            <a:r>
              <a:rPr lang="en-US" dirty="0">
                <a:latin typeface="Times New Roman"/>
                <a:cs typeface="Times New Roman"/>
              </a:rPr>
              <a:t>The Quantum Physics of Time Travel</a:t>
            </a:r>
          </a:p>
          <a:p>
            <a:pPr>
              <a:spcAft>
                <a:spcPts val="2400"/>
              </a:spcAft>
            </a:pPr>
            <a:r>
              <a:rPr lang="en-US" dirty="0" smtClean="0">
                <a:latin typeface="Times New Roman"/>
                <a:cs typeface="Times New Roman"/>
              </a:rPr>
              <a:t>Time Travel in Literature</a:t>
            </a:r>
          </a:p>
          <a:p>
            <a:pPr>
              <a:spcAft>
                <a:spcPts val="2400"/>
              </a:spcAft>
            </a:pPr>
            <a:r>
              <a:rPr lang="en-US" dirty="0" smtClean="0">
                <a:latin typeface="Times New Roman"/>
                <a:cs typeface="Times New Roman"/>
              </a:rPr>
              <a:t>Time Travel in Movies</a:t>
            </a:r>
          </a:p>
          <a:p>
            <a:pPr>
              <a:spcAft>
                <a:spcPts val="2400"/>
              </a:spcAft>
            </a:pPr>
            <a:r>
              <a:rPr lang="en-US" dirty="0" smtClean="0">
                <a:latin typeface="Times New Roman"/>
                <a:cs typeface="Times New Roman"/>
              </a:rPr>
              <a:t>Time Travel in TV and Popular Media</a:t>
            </a:r>
          </a:p>
          <a:p>
            <a:pPr>
              <a:spcAft>
                <a:spcPts val="2400"/>
              </a:spcAft>
            </a:pPr>
            <a:r>
              <a:rPr lang="en-US" dirty="0" smtClean="0">
                <a:latin typeface="Times New Roman"/>
                <a:cs typeface="Times New Roman"/>
              </a:rPr>
              <a:t>The 100 Years of Solitude</a:t>
            </a:r>
            <a:endParaRPr lang="en-US" dirty="0">
              <a:latin typeface="Times New Roman"/>
              <a:cs typeface="Times New Roman"/>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81384191"/>
      </p:ext>
    </p:extLst>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smtClean="0">
                <a:latin typeface="Times New Roman"/>
                <a:cs typeface="Times New Roman"/>
              </a:rPr>
              <a:t>Why</a:t>
            </a:r>
            <a:r>
              <a:rPr lang="es-ES_tradnl" dirty="0" smtClean="0">
                <a:latin typeface="Times New Roman"/>
                <a:cs typeface="Times New Roman"/>
              </a:rPr>
              <a:t> Time </a:t>
            </a:r>
            <a:r>
              <a:rPr lang="es-ES_tradnl" dirty="0" err="1" smtClean="0">
                <a:latin typeface="Times New Roman"/>
                <a:cs typeface="Times New Roman"/>
              </a:rPr>
              <a:t>Travel</a:t>
            </a:r>
            <a:r>
              <a:rPr lang="es-ES_tradnl" dirty="0" smtClean="0">
                <a:latin typeface="Times New Roman"/>
                <a:cs typeface="Times New Roman"/>
              </a:rPr>
              <a:t>?</a:t>
            </a:r>
            <a:endParaRPr lang="es-ES_tradnl" dirty="0">
              <a:latin typeface="Times New Roman"/>
              <a:cs typeface="Times New Roman"/>
            </a:endParaRPr>
          </a:p>
        </p:txBody>
      </p:sp>
      <p:sp>
        <p:nvSpPr>
          <p:cNvPr id="3" name="Content Placeholder 2"/>
          <p:cNvSpPr>
            <a:spLocks noGrp="1"/>
          </p:cNvSpPr>
          <p:nvPr>
            <p:ph idx="1"/>
          </p:nvPr>
        </p:nvSpPr>
        <p:spPr>
          <a:xfrm>
            <a:off x="457200" y="1600200"/>
            <a:ext cx="5493599" cy="4760383"/>
          </a:xfrm>
        </p:spPr>
        <p:txBody>
          <a:bodyPr anchor="ctr">
            <a:normAutofit fontScale="85000" lnSpcReduction="20000"/>
          </a:bodyPr>
          <a:lstStyle/>
          <a:p>
            <a:pPr>
              <a:spcAft>
                <a:spcPts val="600"/>
              </a:spcAft>
            </a:pPr>
            <a:r>
              <a:rPr lang="en-US" dirty="0" smtClean="0">
                <a:latin typeface="Times New Roman"/>
                <a:cs typeface="Times New Roman"/>
              </a:rPr>
              <a:t>Chooses to Time Travel:</a:t>
            </a:r>
          </a:p>
          <a:p>
            <a:pPr lvl="1">
              <a:spcAft>
                <a:spcPts val="600"/>
              </a:spcAft>
            </a:pPr>
            <a:r>
              <a:rPr lang="en-US" dirty="0" smtClean="0">
                <a:latin typeface="Times New Roman"/>
                <a:cs typeface="Times New Roman"/>
              </a:rPr>
              <a:t>Stuart and Kate, Kate and Leopold</a:t>
            </a:r>
          </a:p>
          <a:p>
            <a:pPr lvl="1">
              <a:spcAft>
                <a:spcPts val="600"/>
              </a:spcAft>
            </a:pPr>
            <a:r>
              <a:rPr lang="en-US" dirty="0" smtClean="0">
                <a:latin typeface="Times New Roman"/>
                <a:cs typeface="Times New Roman"/>
              </a:rPr>
              <a:t>Bill and Ted, Bill &amp; Ted’s Excellent Adventure</a:t>
            </a:r>
          </a:p>
          <a:p>
            <a:pPr lvl="1">
              <a:spcAft>
                <a:spcPts val="600"/>
              </a:spcAft>
            </a:pPr>
            <a:r>
              <a:rPr lang="en-US" dirty="0" smtClean="0">
                <a:latin typeface="Times New Roman"/>
                <a:cs typeface="Times New Roman"/>
              </a:rPr>
              <a:t>Austin Powers, Austin Powers The Spy Who Shagged Me</a:t>
            </a:r>
          </a:p>
          <a:p>
            <a:pPr>
              <a:spcAft>
                <a:spcPts val="600"/>
              </a:spcAft>
            </a:pPr>
            <a:r>
              <a:rPr lang="en-US" dirty="0" smtClean="0">
                <a:latin typeface="Times New Roman"/>
                <a:cs typeface="Times New Roman"/>
              </a:rPr>
              <a:t>Accidentally Time Travels</a:t>
            </a:r>
          </a:p>
          <a:p>
            <a:pPr lvl="1">
              <a:spcAft>
                <a:spcPts val="600"/>
              </a:spcAft>
            </a:pPr>
            <a:r>
              <a:rPr lang="en-US" dirty="0" smtClean="0">
                <a:latin typeface="Times New Roman"/>
                <a:cs typeface="Times New Roman"/>
              </a:rPr>
              <a:t>Marty </a:t>
            </a:r>
            <a:r>
              <a:rPr lang="en-US" dirty="0" err="1" smtClean="0">
                <a:latin typeface="Times New Roman"/>
                <a:cs typeface="Times New Roman"/>
              </a:rPr>
              <a:t>McFly</a:t>
            </a:r>
            <a:r>
              <a:rPr lang="en-US" dirty="0" smtClean="0">
                <a:latin typeface="Times New Roman"/>
                <a:cs typeface="Times New Roman"/>
              </a:rPr>
              <a:t>, Back to the Future</a:t>
            </a:r>
          </a:p>
          <a:p>
            <a:pPr lvl="1">
              <a:spcAft>
                <a:spcPts val="600"/>
              </a:spcAft>
            </a:pPr>
            <a:r>
              <a:rPr lang="en-US" dirty="0" smtClean="0">
                <a:latin typeface="Times New Roman"/>
                <a:cs typeface="Times New Roman"/>
              </a:rPr>
              <a:t>Phil Connors, Groundhog Day</a:t>
            </a:r>
          </a:p>
          <a:p>
            <a:pPr lvl="1">
              <a:spcAft>
                <a:spcPts val="600"/>
              </a:spcAft>
            </a:pPr>
            <a:r>
              <a:rPr lang="en-US" dirty="0" smtClean="0">
                <a:latin typeface="Times New Roman"/>
                <a:cs typeface="Times New Roman"/>
              </a:rPr>
              <a:t>Guys From Hot Tub Time Machine</a:t>
            </a:r>
          </a:p>
          <a:p>
            <a:pPr lvl="1">
              <a:spcAft>
                <a:spcPts val="600"/>
              </a:spcAft>
            </a:pPr>
            <a:r>
              <a:rPr lang="en-US" dirty="0" smtClean="0">
                <a:latin typeface="Times New Roman"/>
                <a:cs typeface="Times New Roman"/>
              </a:rPr>
              <a:t>Leopold, Kate and Leopold</a:t>
            </a:r>
            <a:endParaRPr lang="es-ES_tradnl" dirty="0" smtClean="0">
              <a:latin typeface="Times New Roman"/>
              <a:cs typeface="Times New Roman"/>
            </a:endParaRPr>
          </a:p>
        </p:txBody>
      </p:sp>
      <p:pic>
        <p:nvPicPr>
          <p:cNvPr id="4" name="Picture 3" descr="220px-Bill_&amp;_Ted.jpg"/>
          <p:cNvPicPr>
            <a:picLocks noChangeAspect="1"/>
          </p:cNvPicPr>
          <p:nvPr/>
        </p:nvPicPr>
        <p:blipFill>
          <a:blip r:embed="rId3"/>
          <a:stretch>
            <a:fillRect/>
          </a:stretch>
        </p:blipFill>
        <p:spPr>
          <a:xfrm>
            <a:off x="5950799" y="1600200"/>
            <a:ext cx="2867764" cy="4496147"/>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46081527"/>
      </p:ext>
    </p:extLst>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a:cs typeface="Times New Roman"/>
              </a:rPr>
              <a:t>Consequences</a:t>
            </a:r>
            <a:endParaRPr lang="en-US" dirty="0">
              <a:latin typeface="Times New Roman"/>
              <a:cs typeface="Times New Roman"/>
            </a:endParaRPr>
          </a:p>
        </p:txBody>
      </p:sp>
      <p:sp>
        <p:nvSpPr>
          <p:cNvPr id="3" name="Content Placeholder 2"/>
          <p:cNvSpPr>
            <a:spLocks noGrp="1"/>
          </p:cNvSpPr>
          <p:nvPr>
            <p:ph idx="1"/>
          </p:nvPr>
        </p:nvSpPr>
        <p:spPr/>
        <p:txBody>
          <a:bodyPr/>
          <a:lstStyle/>
          <a:p>
            <a:r>
              <a:rPr lang="en-US" dirty="0" smtClean="0">
                <a:latin typeface="Times New Roman"/>
                <a:cs typeface="Times New Roman"/>
              </a:rPr>
              <a:t>Insanity</a:t>
            </a:r>
          </a:p>
          <a:p>
            <a:pPr lvl="1"/>
            <a:r>
              <a:rPr lang="en-US" dirty="0" smtClean="0">
                <a:latin typeface="Times New Roman"/>
                <a:cs typeface="Times New Roman"/>
              </a:rPr>
              <a:t>Stuart in Kate and Leopold is sent to an asylum</a:t>
            </a:r>
          </a:p>
          <a:p>
            <a:pPr lvl="1"/>
            <a:r>
              <a:rPr lang="en-US" dirty="0" smtClean="0">
                <a:latin typeface="Times New Roman"/>
                <a:cs typeface="Times New Roman"/>
              </a:rPr>
              <a:t>Phil Connors in Groundhog Day believes himself to be a god, people think he is crazy</a:t>
            </a:r>
          </a:p>
          <a:p>
            <a:r>
              <a:rPr lang="en-US" dirty="0" smtClean="0">
                <a:latin typeface="Times New Roman"/>
                <a:cs typeface="Times New Roman"/>
              </a:rPr>
              <a:t>Incest</a:t>
            </a:r>
          </a:p>
          <a:p>
            <a:pPr lvl="1"/>
            <a:r>
              <a:rPr lang="en-US" dirty="0" smtClean="0">
                <a:latin typeface="Times New Roman"/>
                <a:cs typeface="Times New Roman"/>
              </a:rPr>
              <a:t>Kate inadvertently has a romantic relationship with a distant ancestor, Stuart.</a:t>
            </a:r>
            <a:endParaRPr lang="en-US" dirty="0">
              <a:latin typeface="Times New Roman"/>
              <a:cs typeface="Times New Roman"/>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82351262"/>
      </p:ext>
    </p:extLst>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latin typeface="Times New Roman"/>
                <a:cs typeface="Times New Roman"/>
              </a:rPr>
              <a:t>Time </a:t>
            </a:r>
            <a:r>
              <a:rPr lang="es-ES_tradnl" dirty="0" err="1" smtClean="0">
                <a:latin typeface="Times New Roman"/>
                <a:cs typeface="Times New Roman"/>
              </a:rPr>
              <a:t>Travel</a:t>
            </a:r>
            <a:r>
              <a:rPr lang="es-ES_tradnl" dirty="0" smtClean="0">
                <a:latin typeface="Times New Roman"/>
                <a:cs typeface="Times New Roman"/>
              </a:rPr>
              <a:t> Vehicle</a:t>
            </a:r>
            <a:endParaRPr lang="es-ES_tradnl" dirty="0">
              <a:latin typeface="Times New Roman"/>
              <a:cs typeface="Times New Roman"/>
            </a:endParaRPr>
          </a:p>
        </p:txBody>
      </p:sp>
      <p:sp>
        <p:nvSpPr>
          <p:cNvPr id="3" name="Content Placeholder 2"/>
          <p:cNvSpPr>
            <a:spLocks noGrp="1"/>
          </p:cNvSpPr>
          <p:nvPr>
            <p:ph idx="1"/>
          </p:nvPr>
        </p:nvSpPr>
        <p:spPr>
          <a:xfrm>
            <a:off x="457199" y="1600200"/>
            <a:ext cx="3981367" cy="4525963"/>
          </a:xfrm>
        </p:spPr>
        <p:txBody>
          <a:bodyPr anchor="ctr">
            <a:normAutofit/>
          </a:bodyPr>
          <a:lstStyle/>
          <a:p>
            <a:r>
              <a:rPr lang="es-ES_tradnl" sz="2800" dirty="0" err="1" smtClean="0">
                <a:latin typeface="Times New Roman"/>
                <a:cs typeface="Times New Roman"/>
              </a:rPr>
              <a:t>Phone</a:t>
            </a:r>
            <a:r>
              <a:rPr lang="es-ES_tradnl" sz="2800" dirty="0" smtClean="0">
                <a:latin typeface="Times New Roman"/>
                <a:cs typeface="Times New Roman"/>
              </a:rPr>
              <a:t> </a:t>
            </a:r>
            <a:r>
              <a:rPr lang="es-ES_tradnl" sz="2800" dirty="0" err="1" smtClean="0">
                <a:latin typeface="Times New Roman"/>
                <a:cs typeface="Times New Roman"/>
              </a:rPr>
              <a:t>Booth</a:t>
            </a:r>
            <a:r>
              <a:rPr lang="es-ES_tradnl" sz="2800" dirty="0" smtClean="0">
                <a:latin typeface="Times New Roman"/>
                <a:cs typeface="Times New Roman"/>
              </a:rPr>
              <a:t>: Bill &amp; </a:t>
            </a:r>
            <a:r>
              <a:rPr lang="es-ES_tradnl" sz="2800" dirty="0" err="1" smtClean="0">
                <a:latin typeface="Times New Roman"/>
                <a:cs typeface="Times New Roman"/>
              </a:rPr>
              <a:t>Ted’s</a:t>
            </a:r>
            <a:r>
              <a:rPr lang="es-ES_tradnl" sz="2800" dirty="0" smtClean="0">
                <a:latin typeface="Times New Roman"/>
                <a:cs typeface="Times New Roman"/>
              </a:rPr>
              <a:t> </a:t>
            </a:r>
            <a:r>
              <a:rPr lang="es-ES_tradnl" sz="2800" dirty="0" err="1" smtClean="0">
                <a:latin typeface="Times New Roman"/>
                <a:cs typeface="Times New Roman"/>
              </a:rPr>
              <a:t>Excellent</a:t>
            </a:r>
            <a:r>
              <a:rPr lang="es-ES_tradnl" sz="2800" dirty="0" smtClean="0">
                <a:latin typeface="Times New Roman"/>
                <a:cs typeface="Times New Roman"/>
              </a:rPr>
              <a:t> </a:t>
            </a:r>
            <a:r>
              <a:rPr lang="es-ES_tradnl" sz="2800" dirty="0" err="1" smtClean="0">
                <a:latin typeface="Times New Roman"/>
                <a:cs typeface="Times New Roman"/>
              </a:rPr>
              <a:t>Adventure</a:t>
            </a:r>
            <a:endParaRPr lang="es-ES_tradnl" sz="2800" dirty="0" smtClean="0">
              <a:latin typeface="Times New Roman"/>
              <a:cs typeface="Times New Roman"/>
            </a:endParaRPr>
          </a:p>
          <a:p>
            <a:r>
              <a:rPr lang="es-ES_tradnl" sz="2800" dirty="0" smtClean="0">
                <a:latin typeface="Times New Roman"/>
                <a:cs typeface="Times New Roman"/>
              </a:rPr>
              <a:t>Hot </a:t>
            </a:r>
            <a:r>
              <a:rPr lang="es-ES_tradnl" sz="2800" dirty="0" err="1" smtClean="0">
                <a:latin typeface="Times New Roman"/>
                <a:cs typeface="Times New Roman"/>
              </a:rPr>
              <a:t>Tub</a:t>
            </a:r>
            <a:r>
              <a:rPr lang="es-ES_tradnl" sz="2800" dirty="0" smtClean="0">
                <a:latin typeface="Times New Roman"/>
                <a:cs typeface="Times New Roman"/>
              </a:rPr>
              <a:t>: Hot </a:t>
            </a:r>
            <a:r>
              <a:rPr lang="es-ES_tradnl" sz="2800" dirty="0" err="1" smtClean="0">
                <a:latin typeface="Times New Roman"/>
                <a:cs typeface="Times New Roman"/>
              </a:rPr>
              <a:t>Tub</a:t>
            </a:r>
            <a:r>
              <a:rPr lang="es-ES_tradnl" sz="2800" dirty="0" smtClean="0">
                <a:latin typeface="Times New Roman"/>
                <a:cs typeface="Times New Roman"/>
              </a:rPr>
              <a:t> Time </a:t>
            </a:r>
            <a:r>
              <a:rPr lang="es-ES_tradnl" sz="2800" dirty="0" err="1" smtClean="0">
                <a:latin typeface="Times New Roman"/>
                <a:cs typeface="Times New Roman"/>
              </a:rPr>
              <a:t>Machine</a:t>
            </a:r>
            <a:endParaRPr lang="es-ES_tradnl" sz="2800" dirty="0" smtClean="0">
              <a:latin typeface="Times New Roman"/>
              <a:cs typeface="Times New Roman"/>
            </a:endParaRPr>
          </a:p>
          <a:p>
            <a:r>
              <a:rPr lang="es-ES_tradnl" sz="2800" dirty="0" err="1" smtClean="0">
                <a:latin typeface="Times New Roman"/>
                <a:cs typeface="Times New Roman"/>
              </a:rPr>
              <a:t>DeLorean</a:t>
            </a:r>
            <a:r>
              <a:rPr lang="es-ES_tradnl" sz="2800" dirty="0" smtClean="0">
                <a:latin typeface="Times New Roman"/>
                <a:cs typeface="Times New Roman"/>
              </a:rPr>
              <a:t>: Back </a:t>
            </a:r>
            <a:r>
              <a:rPr lang="es-ES_tradnl" sz="2800" dirty="0" err="1" smtClean="0">
                <a:latin typeface="Times New Roman"/>
                <a:cs typeface="Times New Roman"/>
              </a:rPr>
              <a:t>to</a:t>
            </a:r>
            <a:r>
              <a:rPr lang="es-ES_tradnl" sz="2800" dirty="0" smtClean="0">
                <a:latin typeface="Times New Roman"/>
                <a:cs typeface="Times New Roman"/>
              </a:rPr>
              <a:t> </a:t>
            </a:r>
            <a:r>
              <a:rPr lang="es-ES_tradnl" sz="2800" dirty="0" err="1" smtClean="0">
                <a:latin typeface="Times New Roman"/>
                <a:cs typeface="Times New Roman"/>
              </a:rPr>
              <a:t>the</a:t>
            </a:r>
            <a:r>
              <a:rPr lang="es-ES_tradnl" sz="2800" dirty="0" smtClean="0">
                <a:latin typeface="Times New Roman"/>
                <a:cs typeface="Times New Roman"/>
              </a:rPr>
              <a:t> </a:t>
            </a:r>
            <a:r>
              <a:rPr lang="es-ES_tradnl" sz="2800" dirty="0" err="1" smtClean="0">
                <a:latin typeface="Times New Roman"/>
                <a:cs typeface="Times New Roman"/>
              </a:rPr>
              <a:t>Future</a:t>
            </a:r>
            <a:endParaRPr lang="es-ES_tradnl" sz="2800" dirty="0" smtClean="0">
              <a:latin typeface="Times New Roman"/>
              <a:cs typeface="Times New Roman"/>
            </a:endParaRPr>
          </a:p>
          <a:p>
            <a:r>
              <a:rPr lang="es-ES_tradnl" sz="2800" dirty="0" err="1" smtClean="0">
                <a:latin typeface="Times New Roman"/>
                <a:cs typeface="Times New Roman"/>
              </a:rPr>
              <a:t>Swirling</a:t>
            </a:r>
            <a:r>
              <a:rPr lang="es-ES_tradnl" sz="2800" dirty="0" smtClean="0">
                <a:latin typeface="Times New Roman"/>
                <a:cs typeface="Times New Roman"/>
              </a:rPr>
              <a:t> </a:t>
            </a:r>
            <a:r>
              <a:rPr lang="es-ES_tradnl" sz="2800" dirty="0" err="1" smtClean="0">
                <a:latin typeface="Times New Roman"/>
                <a:cs typeface="Times New Roman"/>
              </a:rPr>
              <a:t>Vortex</a:t>
            </a:r>
            <a:r>
              <a:rPr lang="es-ES_tradnl" sz="2800" dirty="0" smtClean="0">
                <a:latin typeface="Times New Roman"/>
                <a:cs typeface="Times New Roman"/>
              </a:rPr>
              <a:t>: Austin </a:t>
            </a:r>
            <a:r>
              <a:rPr lang="es-ES_tradnl" sz="2800" dirty="0" err="1" smtClean="0">
                <a:latin typeface="Times New Roman"/>
                <a:cs typeface="Times New Roman"/>
              </a:rPr>
              <a:t>Powers</a:t>
            </a:r>
            <a:endParaRPr lang="es-ES_tradnl" sz="2800" dirty="0" smtClean="0">
              <a:latin typeface="Times New Roman"/>
              <a:cs typeface="Times New Roman"/>
            </a:endParaRPr>
          </a:p>
        </p:txBody>
      </p:sp>
      <p:pic>
        <p:nvPicPr>
          <p:cNvPr id="4" name="Picture 3" descr="DMC-12.jpg"/>
          <p:cNvPicPr>
            <a:picLocks noChangeAspect="1"/>
          </p:cNvPicPr>
          <p:nvPr/>
        </p:nvPicPr>
        <p:blipFill>
          <a:blip r:embed="rId2"/>
          <a:stretch>
            <a:fillRect/>
          </a:stretch>
        </p:blipFill>
        <p:spPr>
          <a:xfrm>
            <a:off x="5137066" y="2306461"/>
            <a:ext cx="2425072" cy="1412520"/>
          </a:xfrm>
          <a:prstGeom prst="rect">
            <a:avLst/>
          </a:prstGeom>
        </p:spPr>
      </p:pic>
      <p:pic>
        <p:nvPicPr>
          <p:cNvPr id="5" name="Picture 4" descr="austin-powers-spy-who-shagged-me_480_poster.jpg"/>
          <p:cNvPicPr>
            <a:picLocks noChangeAspect="1"/>
          </p:cNvPicPr>
          <p:nvPr/>
        </p:nvPicPr>
        <p:blipFill>
          <a:blip r:embed="rId3"/>
          <a:stretch>
            <a:fillRect/>
          </a:stretch>
        </p:blipFill>
        <p:spPr>
          <a:xfrm>
            <a:off x="5238352" y="4406632"/>
            <a:ext cx="3035698" cy="1277523"/>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03202647"/>
      </p:ext>
    </p:extLst>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latin typeface="Times New Roman"/>
                <a:cs typeface="Times New Roman"/>
              </a:rPr>
              <a:t>Rift in </a:t>
            </a:r>
            <a:r>
              <a:rPr lang="es-ES_tradnl" dirty="0" err="1" smtClean="0">
                <a:latin typeface="Times New Roman"/>
                <a:cs typeface="Times New Roman"/>
              </a:rPr>
              <a:t>the</a:t>
            </a:r>
            <a:r>
              <a:rPr lang="es-ES_tradnl" dirty="0" smtClean="0">
                <a:latin typeface="Times New Roman"/>
                <a:cs typeface="Times New Roman"/>
              </a:rPr>
              <a:t> </a:t>
            </a:r>
            <a:r>
              <a:rPr lang="es-ES_tradnl" dirty="0" err="1" smtClean="0">
                <a:latin typeface="Times New Roman"/>
                <a:cs typeface="Times New Roman"/>
              </a:rPr>
              <a:t>Space</a:t>
            </a:r>
            <a:r>
              <a:rPr lang="es-ES_tradnl" dirty="0" smtClean="0">
                <a:latin typeface="Times New Roman"/>
                <a:cs typeface="Times New Roman"/>
              </a:rPr>
              <a:t> Time </a:t>
            </a:r>
            <a:r>
              <a:rPr lang="es-ES_tradnl" dirty="0" err="1" smtClean="0">
                <a:latin typeface="Times New Roman"/>
                <a:cs typeface="Times New Roman"/>
              </a:rPr>
              <a:t>Continuum</a:t>
            </a:r>
            <a:endParaRPr lang="es-ES_tradnl" dirty="0">
              <a:latin typeface="Times New Roman"/>
              <a:cs typeface="Times New Roman"/>
            </a:endParaRPr>
          </a:p>
        </p:txBody>
      </p:sp>
      <p:sp>
        <p:nvSpPr>
          <p:cNvPr id="3" name="Content Placeholder 2"/>
          <p:cNvSpPr>
            <a:spLocks noGrp="1"/>
          </p:cNvSpPr>
          <p:nvPr>
            <p:ph idx="1"/>
          </p:nvPr>
        </p:nvSpPr>
        <p:spPr/>
        <p:txBody>
          <a:bodyPr/>
          <a:lstStyle/>
          <a:p>
            <a:r>
              <a:rPr lang="es-ES_tradnl" dirty="0" err="1" smtClean="0">
                <a:latin typeface="Times New Roman"/>
                <a:cs typeface="Times New Roman"/>
              </a:rPr>
              <a:t>Groundhog</a:t>
            </a:r>
            <a:r>
              <a:rPr lang="es-ES_tradnl" dirty="0" smtClean="0">
                <a:latin typeface="Times New Roman"/>
                <a:cs typeface="Times New Roman"/>
              </a:rPr>
              <a:t> Day</a:t>
            </a:r>
          </a:p>
          <a:p>
            <a:r>
              <a:rPr lang="es-ES_tradnl" dirty="0" smtClean="0">
                <a:latin typeface="Times New Roman"/>
                <a:cs typeface="Times New Roman"/>
              </a:rPr>
              <a:t>Kate </a:t>
            </a:r>
            <a:r>
              <a:rPr lang="es-ES_tradnl" dirty="0" err="1" smtClean="0">
                <a:latin typeface="Times New Roman"/>
                <a:cs typeface="Times New Roman"/>
              </a:rPr>
              <a:t>and</a:t>
            </a:r>
            <a:r>
              <a:rPr lang="es-ES_tradnl" dirty="0" smtClean="0">
                <a:latin typeface="Times New Roman"/>
                <a:cs typeface="Times New Roman"/>
              </a:rPr>
              <a:t> Leopold</a:t>
            </a:r>
            <a:endParaRPr lang="es-ES_tradnl" dirty="0">
              <a:latin typeface="Times New Roman"/>
              <a:cs typeface="Times New Roman"/>
            </a:endParaRPr>
          </a:p>
        </p:txBody>
      </p:sp>
      <p:pic>
        <p:nvPicPr>
          <p:cNvPr id="4" name="Picture 3" descr="rift.jpg"/>
          <p:cNvPicPr>
            <a:picLocks noChangeAspect="1"/>
          </p:cNvPicPr>
          <p:nvPr/>
        </p:nvPicPr>
        <p:blipFill>
          <a:blip r:embed="rId2"/>
          <a:stretch>
            <a:fillRect/>
          </a:stretch>
        </p:blipFill>
        <p:spPr>
          <a:xfrm>
            <a:off x="4768973" y="2959591"/>
            <a:ext cx="3429000" cy="297180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51371631"/>
      </p:ext>
    </p:extLst>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98221"/>
            <a:ext cx="8229600" cy="1143000"/>
          </a:xfrm>
        </p:spPr>
        <p:txBody>
          <a:bodyPr/>
          <a:lstStyle/>
          <a:p>
            <a:r>
              <a:rPr lang="en-US" dirty="0" smtClean="0">
                <a:latin typeface="Times New Roman"/>
                <a:cs typeface="Times New Roman"/>
              </a:rPr>
              <a:t>Time Travel in Mainstream Media</a:t>
            </a:r>
            <a:endParaRPr lang="en-US" dirty="0">
              <a:latin typeface="Times New Roman"/>
              <a:cs typeface="Times New Roman"/>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08442518"/>
      </p:ext>
    </p:extLst>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Play Leah’s TV show clips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a:cs typeface="Times New Roman"/>
              </a:rPr>
              <a:t>Various TV Shows</a:t>
            </a:r>
            <a:endParaRPr lang="en-US" dirty="0">
              <a:latin typeface="Times New Roman"/>
              <a:cs typeface="Times New Roman"/>
            </a:endParaRPr>
          </a:p>
        </p:txBody>
      </p:sp>
      <p:sp>
        <p:nvSpPr>
          <p:cNvPr id="3" name="Content Placeholder 2"/>
          <p:cNvSpPr>
            <a:spLocks noGrp="1"/>
          </p:cNvSpPr>
          <p:nvPr>
            <p:ph idx="1"/>
          </p:nvPr>
        </p:nvSpPr>
        <p:spPr/>
        <p:txBody>
          <a:bodyPr/>
          <a:lstStyle/>
          <a:p>
            <a:r>
              <a:rPr lang="en-US" dirty="0" smtClean="0">
                <a:latin typeface="Times New Roman"/>
                <a:cs typeface="Times New Roman"/>
              </a:rPr>
              <a:t>Dr. Who</a:t>
            </a:r>
          </a:p>
          <a:p>
            <a:r>
              <a:rPr lang="en-US" dirty="0" smtClean="0">
                <a:latin typeface="Times New Roman"/>
                <a:cs typeface="Times New Roman"/>
              </a:rPr>
              <a:t>The Simpsons</a:t>
            </a:r>
          </a:p>
          <a:p>
            <a:r>
              <a:rPr lang="en-US" dirty="0" err="1" smtClean="0">
                <a:latin typeface="Times New Roman"/>
                <a:cs typeface="Times New Roman"/>
              </a:rPr>
              <a:t>Futurama</a:t>
            </a:r>
            <a:r>
              <a:rPr lang="en-US" dirty="0" smtClean="0">
                <a:latin typeface="Times New Roman"/>
                <a:cs typeface="Times New Roman"/>
              </a:rPr>
              <a:t> </a:t>
            </a:r>
          </a:p>
          <a:p>
            <a:r>
              <a:rPr lang="en-US" dirty="0" smtClean="0">
                <a:latin typeface="Times New Roman"/>
                <a:cs typeface="Times New Roman"/>
              </a:rPr>
              <a:t>Lost</a:t>
            </a:r>
          </a:p>
          <a:p>
            <a:r>
              <a:rPr lang="en-US" dirty="0" smtClean="0">
                <a:latin typeface="Times New Roman"/>
                <a:cs typeface="Times New Roman"/>
              </a:rPr>
              <a:t>Quantum Leap</a:t>
            </a:r>
          </a:p>
          <a:p>
            <a:r>
              <a:rPr lang="en-US" dirty="0" smtClean="0">
                <a:latin typeface="Times New Roman"/>
                <a:cs typeface="Times New Roman"/>
              </a:rPr>
              <a:t>Star Trek</a:t>
            </a:r>
          </a:p>
          <a:p>
            <a:r>
              <a:rPr lang="en-US" dirty="0" smtClean="0">
                <a:latin typeface="Times New Roman"/>
                <a:cs typeface="Times New Roman"/>
              </a:rPr>
              <a:t>And many many more…</a:t>
            </a:r>
            <a:endParaRPr lang="en-US" dirty="0">
              <a:latin typeface="Times New Roman"/>
              <a:cs typeface="Times New Roman"/>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7482443"/>
      </p:ext>
    </p:extLst>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a:cs typeface="Times New Roman"/>
              </a:rPr>
              <a:t>Lessons Learned From TV Time Travel…</a:t>
            </a:r>
            <a:endParaRPr lang="en-US" dirty="0">
              <a:latin typeface="Times New Roman"/>
              <a:cs typeface="Times New Roman"/>
            </a:endParaRPr>
          </a:p>
        </p:txBody>
      </p:sp>
      <p:sp>
        <p:nvSpPr>
          <p:cNvPr id="3" name="Content Placeholder 2"/>
          <p:cNvSpPr>
            <a:spLocks noGrp="1"/>
          </p:cNvSpPr>
          <p:nvPr>
            <p:ph idx="1"/>
          </p:nvPr>
        </p:nvSpPr>
        <p:spPr>
          <a:xfrm>
            <a:off x="457200" y="1716613"/>
            <a:ext cx="8229600" cy="4525963"/>
          </a:xfrm>
        </p:spPr>
        <p:txBody>
          <a:bodyPr>
            <a:normAutofit fontScale="77500" lnSpcReduction="20000"/>
          </a:bodyPr>
          <a:lstStyle/>
          <a:p>
            <a:pPr>
              <a:spcAft>
                <a:spcPts val="600"/>
              </a:spcAft>
            </a:pPr>
            <a:r>
              <a:rPr lang="en-US" dirty="0" smtClean="0">
                <a:latin typeface="Times New Roman"/>
                <a:cs typeface="Times New Roman"/>
              </a:rPr>
              <a:t>Don’t change ANYTHING. Ever. </a:t>
            </a:r>
          </a:p>
          <a:p>
            <a:pPr>
              <a:spcAft>
                <a:spcPts val="600"/>
              </a:spcAft>
            </a:pPr>
            <a:r>
              <a:rPr lang="en-US" dirty="0" smtClean="0">
                <a:latin typeface="Times New Roman"/>
                <a:cs typeface="Times New Roman"/>
              </a:rPr>
              <a:t>Change things if you have to….things will be catastrophic if you don’t!</a:t>
            </a:r>
          </a:p>
          <a:p>
            <a:pPr>
              <a:spcAft>
                <a:spcPts val="600"/>
              </a:spcAft>
            </a:pPr>
            <a:r>
              <a:rPr lang="en-US" dirty="0" smtClean="0">
                <a:latin typeface="Times New Roman"/>
                <a:cs typeface="Times New Roman"/>
              </a:rPr>
              <a:t>Don’t talk to your past self</a:t>
            </a:r>
          </a:p>
          <a:p>
            <a:pPr>
              <a:spcAft>
                <a:spcPts val="600"/>
              </a:spcAft>
            </a:pPr>
            <a:r>
              <a:rPr lang="en-US" dirty="0" smtClean="0">
                <a:latin typeface="Times New Roman"/>
                <a:cs typeface="Times New Roman"/>
              </a:rPr>
              <a:t>You probably know too much and the knowledge is shockingly difficult </a:t>
            </a:r>
          </a:p>
          <a:p>
            <a:pPr>
              <a:spcAft>
                <a:spcPts val="600"/>
              </a:spcAft>
            </a:pPr>
            <a:r>
              <a:rPr lang="en-US" dirty="0" smtClean="0">
                <a:latin typeface="Times New Roman"/>
                <a:cs typeface="Times New Roman"/>
              </a:rPr>
              <a:t>Always be careful </a:t>
            </a:r>
          </a:p>
          <a:p>
            <a:pPr>
              <a:spcAft>
                <a:spcPts val="600"/>
              </a:spcAft>
            </a:pPr>
            <a:r>
              <a:rPr lang="en-US" dirty="0" smtClean="0">
                <a:latin typeface="Times New Roman"/>
                <a:cs typeface="Times New Roman"/>
              </a:rPr>
              <a:t>It’s weird to meet your past self and you should generally try to avoid it. </a:t>
            </a:r>
          </a:p>
          <a:p>
            <a:pPr>
              <a:spcAft>
                <a:spcPts val="600"/>
              </a:spcAft>
            </a:pPr>
            <a:r>
              <a:rPr lang="en-US" dirty="0" smtClean="0">
                <a:latin typeface="Times New Roman"/>
                <a:cs typeface="Times New Roman"/>
              </a:rPr>
              <a:t>The fate of the world and various realities rest on your capable shoulders!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90694729"/>
      </p:ext>
    </p:extLst>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descr="Screen Shot 2013-03-01 at 12.00.18 AM.png"/>
          <p:cNvPicPr>
            <a:picLocks noGrp="1" noChangeAspect="1"/>
          </p:cNvPicPr>
          <p:nvPr>
            <p:ph idx="1"/>
          </p:nvPr>
        </p:nvPicPr>
        <p:blipFill>
          <a:blip r:embed="rId2"/>
          <a:srcRect l="-12567" r="-12567"/>
          <a:stretch>
            <a:fillRect/>
          </a:stretch>
        </p:blipFill>
        <p:spPr>
          <a:xfrm>
            <a:off x="535517" y="781050"/>
            <a:ext cx="8229600" cy="5314950"/>
          </a:xfr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0940647"/>
      </p:ext>
    </p:extLst>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9471"/>
            <a:ext cx="8229600" cy="1143000"/>
          </a:xfrm>
        </p:spPr>
        <p:txBody>
          <a:bodyPr/>
          <a:lstStyle/>
          <a:p>
            <a:r>
              <a:rPr lang="en-US" dirty="0" smtClean="0">
                <a:latin typeface="Times New Roman"/>
                <a:cs typeface="Times New Roman"/>
              </a:rPr>
              <a:t>100 Years of Solitude</a:t>
            </a:r>
            <a:endParaRPr lang="en-US" dirty="0">
              <a:latin typeface="Times New Roman"/>
              <a:cs typeface="Times New Roman"/>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46604736"/>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8561"/>
            <a:ext cx="7772400" cy="1470025"/>
          </a:xfrm>
        </p:spPr>
        <p:txBody>
          <a:bodyPr/>
          <a:lstStyle/>
          <a:p>
            <a:r>
              <a:rPr lang="en-US" dirty="0" smtClean="0">
                <a:latin typeface="Times New Roman"/>
                <a:cs typeface="Times New Roman"/>
              </a:rPr>
              <a:t>The Quantum Physics of Time Travel</a:t>
            </a:r>
            <a:endParaRPr lang="en-US" dirty="0">
              <a:latin typeface="Times New Roman"/>
              <a:cs typeface="Times New Roman"/>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55020641"/>
      </p:ext>
    </p:extLst>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30" name="Picture 6" descr="http://www.theprisma.co.uk/wp-content/uploads/2011/07/20-Years-of-fortitude-3.jpg"/>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6105524" y="3048000"/>
            <a:ext cx="3038475" cy="3810000"/>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pic>
        <p:nvPicPr>
          <p:cNvPr id="1028" name="Picture 4" descr="http://canadianbeauty.com/wp-content/uploads/2010/05/gabriel-garcia-marquez-one-hundred-years-of-solitude-03.jpg"/>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3028950" y="3048000"/>
            <a:ext cx="3076575" cy="3810000"/>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pic>
        <p:nvPicPr>
          <p:cNvPr id="1026" name="Picture 2" descr="http://anyiko.files.wordpress.com/2011/10/gabriel-garcia-marquez-one-hundred-years-of-solitude-04.jpg"/>
          <p:cNvPicPr>
            <a:picLocks noChangeAspect="1" noChangeArrowheads="1"/>
          </p:cNvPicPr>
          <p:nvPr/>
        </p:nvPicPr>
        <p:blipFill>
          <a:blip r:embed="rId4">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0" y="3048000"/>
            <a:ext cx="3028950" cy="3810000"/>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
        <p:nvSpPr>
          <p:cNvPr id="2" name="Title 1"/>
          <p:cNvSpPr>
            <a:spLocks noGrp="1"/>
          </p:cNvSpPr>
          <p:nvPr>
            <p:ph type="ctrTitle"/>
          </p:nvPr>
        </p:nvSpPr>
        <p:spPr>
          <a:xfrm>
            <a:off x="609600" y="533400"/>
            <a:ext cx="7772400" cy="1470025"/>
          </a:xfrm>
        </p:spPr>
        <p:txBody>
          <a:bodyPr/>
          <a:lstStyle/>
          <a:p>
            <a:r>
              <a:rPr lang="en-US" dirty="0" smtClean="0">
                <a:latin typeface="Times New Roman"/>
                <a:cs typeface="Times New Roman"/>
              </a:rPr>
              <a:t>Time Travel in </a:t>
            </a:r>
            <a:r>
              <a:rPr lang="en-US" i="1" dirty="0" smtClean="0">
                <a:latin typeface="Times New Roman"/>
                <a:cs typeface="Times New Roman"/>
              </a:rPr>
              <a:t>One Hundred Years of Solitude </a:t>
            </a:r>
            <a:endParaRPr lang="en-US" dirty="0">
              <a:latin typeface="Times New Roman"/>
              <a:cs typeface="Times New Roman"/>
            </a:endParaRPr>
          </a:p>
        </p:txBody>
      </p:sp>
      <p:sp>
        <p:nvSpPr>
          <p:cNvPr id="3" name="Subtitle 2"/>
          <p:cNvSpPr>
            <a:spLocks noGrp="1"/>
          </p:cNvSpPr>
          <p:nvPr>
            <p:ph type="subTitle" idx="1"/>
          </p:nvPr>
        </p:nvSpPr>
        <p:spPr>
          <a:xfrm>
            <a:off x="1223961" y="1905000"/>
            <a:ext cx="6400800" cy="1752600"/>
          </a:xfrm>
        </p:spPr>
        <p:txBody>
          <a:bodyPr/>
          <a:lstStyle/>
          <a:p>
            <a:r>
              <a:rPr lang="en-US" dirty="0" smtClean="0">
                <a:solidFill>
                  <a:schemeClr val="tx1"/>
                </a:solidFill>
                <a:latin typeface="Times New Roman"/>
                <a:cs typeface="Times New Roman"/>
              </a:rPr>
              <a:t>Published in 1967 by Gabriel </a:t>
            </a:r>
            <a:r>
              <a:rPr lang="en-US" dirty="0" err="1" smtClean="0">
                <a:solidFill>
                  <a:schemeClr val="tx1"/>
                </a:solidFill>
                <a:latin typeface="Times New Roman"/>
                <a:cs typeface="Times New Roman"/>
              </a:rPr>
              <a:t>García</a:t>
            </a:r>
            <a:r>
              <a:rPr lang="en-US" dirty="0" smtClean="0">
                <a:solidFill>
                  <a:schemeClr val="tx1"/>
                </a:solidFill>
                <a:latin typeface="Times New Roman"/>
                <a:cs typeface="Times New Roman"/>
              </a:rPr>
              <a:t> </a:t>
            </a:r>
            <a:r>
              <a:rPr lang="en-US" dirty="0" err="1" smtClean="0">
                <a:solidFill>
                  <a:schemeClr val="tx1"/>
                </a:solidFill>
                <a:latin typeface="Times New Roman"/>
                <a:cs typeface="Times New Roman"/>
              </a:rPr>
              <a:t>Márquez</a:t>
            </a:r>
            <a:endParaRPr lang="en-US" dirty="0">
              <a:solidFill>
                <a:schemeClr val="tx1"/>
              </a:solidFill>
              <a:latin typeface="Times New Roman"/>
              <a:cs typeface="Times New Roman"/>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12765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a:cs typeface="Times New Roman"/>
              </a:rPr>
              <a:t>Several Interpretations of Time</a:t>
            </a:r>
            <a:endParaRPr lang="en-US" dirty="0">
              <a:latin typeface="Times New Roman"/>
              <a:cs typeface="Times New Roman"/>
            </a:endParaRPr>
          </a:p>
        </p:txBody>
      </p:sp>
      <p:sp>
        <p:nvSpPr>
          <p:cNvPr id="3" name="Content Placeholder 2"/>
          <p:cNvSpPr>
            <a:spLocks noGrp="1"/>
          </p:cNvSpPr>
          <p:nvPr>
            <p:ph idx="1"/>
          </p:nvPr>
        </p:nvSpPr>
        <p:spPr/>
        <p:txBody>
          <a:bodyPr anchor="ctr"/>
          <a:lstStyle/>
          <a:p>
            <a:r>
              <a:rPr lang="en-US" dirty="0" smtClean="0">
                <a:latin typeface="Times New Roman"/>
                <a:cs typeface="Times New Roman"/>
              </a:rPr>
              <a:t>The general movement of the history and of the family appears to follow linear progression of events—along an arrow of time marked by genealogical progression.</a:t>
            </a:r>
            <a:r>
              <a:rPr lang="en-US" baseline="30000" dirty="0" smtClean="0">
                <a:latin typeface="Times New Roman"/>
                <a:cs typeface="Times New Roman"/>
              </a:rPr>
              <a:t>1</a:t>
            </a:r>
            <a:r>
              <a:rPr lang="en-US" dirty="0" smtClean="0">
                <a:latin typeface="Times New Roman"/>
                <a:cs typeface="Times New Roman"/>
              </a:rPr>
              <a:t> </a:t>
            </a:r>
          </a:p>
          <a:p>
            <a:r>
              <a:rPr lang="en-US" dirty="0" smtClean="0">
                <a:latin typeface="Times New Roman"/>
                <a:cs typeface="Times New Roman"/>
              </a:rPr>
              <a:t>Time as circular movement</a:t>
            </a:r>
          </a:p>
          <a:p>
            <a:r>
              <a:rPr lang="en-US" dirty="0" smtClean="0">
                <a:latin typeface="Times New Roman"/>
                <a:cs typeface="Times New Roman"/>
              </a:rPr>
              <a:t>Time as relative movement </a:t>
            </a:r>
          </a:p>
          <a:p>
            <a:r>
              <a:rPr lang="en-US" dirty="0" smtClean="0">
                <a:latin typeface="Times New Roman"/>
                <a:cs typeface="Times New Roman"/>
              </a:rPr>
              <a:t>Qualitative measures of time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862328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a:cs typeface="Times New Roman"/>
              </a:rPr>
              <a:t>Linear Time</a:t>
            </a:r>
            <a:endParaRPr lang="en-US" dirty="0">
              <a:latin typeface="Times New Roman"/>
              <a:cs typeface="Times New Roman"/>
            </a:endParaRPr>
          </a:p>
        </p:txBody>
      </p:sp>
      <p:sp>
        <p:nvSpPr>
          <p:cNvPr id="3" name="Content Placeholder 2"/>
          <p:cNvSpPr>
            <a:spLocks noGrp="1"/>
          </p:cNvSpPr>
          <p:nvPr>
            <p:ph idx="1"/>
          </p:nvPr>
        </p:nvSpPr>
        <p:spPr>
          <a:xfrm>
            <a:off x="457200" y="1600200"/>
            <a:ext cx="8229600" cy="4866217"/>
          </a:xfrm>
        </p:spPr>
        <p:txBody>
          <a:bodyPr anchor="ctr">
            <a:normAutofit fontScale="85000" lnSpcReduction="20000"/>
          </a:bodyPr>
          <a:lstStyle/>
          <a:p>
            <a:pPr>
              <a:spcAft>
                <a:spcPts val="1800"/>
              </a:spcAft>
            </a:pPr>
            <a:r>
              <a:rPr lang="en-US" dirty="0" smtClean="0">
                <a:latin typeface="Times New Roman"/>
                <a:cs typeface="Times New Roman"/>
              </a:rPr>
              <a:t>Creation: </a:t>
            </a:r>
            <a:r>
              <a:rPr lang="en-US" dirty="0">
                <a:latin typeface="Times New Roman"/>
                <a:cs typeface="Times New Roman"/>
              </a:rPr>
              <a:t>“At that time </a:t>
            </a:r>
            <a:r>
              <a:rPr lang="en-US" dirty="0" err="1">
                <a:latin typeface="Times New Roman"/>
                <a:cs typeface="Times New Roman"/>
              </a:rPr>
              <a:t>Macondo</a:t>
            </a:r>
            <a:r>
              <a:rPr lang="en-US" dirty="0">
                <a:latin typeface="Times New Roman"/>
                <a:cs typeface="Times New Roman"/>
              </a:rPr>
              <a:t> was a village of twenty adobe houses, built on the bank of a river of clear water that ran along a bed of polished stones…The world was so recent that many things lacked names, and in order to indicate them it was necessary to point” (p.6). </a:t>
            </a:r>
            <a:endParaRPr lang="en-US" dirty="0" smtClean="0">
              <a:latin typeface="Times New Roman"/>
              <a:cs typeface="Times New Roman"/>
            </a:endParaRPr>
          </a:p>
          <a:p>
            <a:pPr>
              <a:spcAft>
                <a:spcPts val="1800"/>
              </a:spcAft>
            </a:pPr>
            <a:r>
              <a:rPr lang="en-US" dirty="0">
                <a:latin typeface="Times New Roman"/>
                <a:cs typeface="Times New Roman"/>
              </a:rPr>
              <a:t>Similar to Bible in that: “That time” is the time before history, before language, before civilization. Like biblical time after creation, it will move through the generations, tracing the movement along its arrow through the genealogies of the family tree: from Jose </a:t>
            </a:r>
            <a:r>
              <a:rPr lang="en-US" dirty="0" err="1">
                <a:latin typeface="Times New Roman"/>
                <a:cs typeface="Times New Roman"/>
              </a:rPr>
              <a:t>Arcadio</a:t>
            </a:r>
            <a:r>
              <a:rPr lang="en-US" dirty="0">
                <a:latin typeface="Times New Roman"/>
                <a:cs typeface="Times New Roman"/>
              </a:rPr>
              <a:t> </a:t>
            </a:r>
            <a:r>
              <a:rPr lang="en-US" dirty="0" err="1">
                <a:latin typeface="Times New Roman"/>
                <a:cs typeface="Times New Roman"/>
              </a:rPr>
              <a:t>Buendía</a:t>
            </a:r>
            <a:r>
              <a:rPr lang="en-US" dirty="0">
                <a:latin typeface="Times New Roman"/>
                <a:cs typeface="Times New Roman"/>
              </a:rPr>
              <a:t>, the first of the line, to </a:t>
            </a:r>
            <a:r>
              <a:rPr lang="en-US" dirty="0" err="1">
                <a:latin typeface="Times New Roman"/>
                <a:cs typeface="Times New Roman"/>
              </a:rPr>
              <a:t>Aureliano</a:t>
            </a:r>
            <a:r>
              <a:rPr lang="en-US" dirty="0">
                <a:latin typeface="Times New Roman"/>
                <a:cs typeface="Times New Roman"/>
              </a:rPr>
              <a:t> the last of the </a:t>
            </a:r>
            <a:r>
              <a:rPr lang="en-US" dirty="0" smtClean="0">
                <a:latin typeface="Times New Roman"/>
                <a:cs typeface="Times New Roman"/>
              </a:rPr>
              <a:t>line. </a:t>
            </a:r>
            <a:r>
              <a:rPr lang="en-US" baseline="30000" dirty="0" smtClean="0">
                <a:latin typeface="Times New Roman"/>
                <a:cs typeface="Times New Roman"/>
              </a:rPr>
              <a:t>2</a:t>
            </a:r>
            <a:endParaRPr lang="en-US" baseline="30000" dirty="0">
              <a:latin typeface="Times New Roman"/>
              <a:cs typeface="Times New Roman"/>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307416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a:cs typeface="Times New Roman"/>
              </a:rPr>
              <a:t>Circular Time</a:t>
            </a:r>
            <a:endParaRPr lang="en-US" dirty="0">
              <a:latin typeface="Times New Roman"/>
              <a:cs typeface="Times New Roman"/>
            </a:endParaRPr>
          </a:p>
        </p:txBody>
      </p:sp>
      <p:sp>
        <p:nvSpPr>
          <p:cNvPr id="3" name="Content Placeholder 2"/>
          <p:cNvSpPr>
            <a:spLocks noGrp="1"/>
          </p:cNvSpPr>
          <p:nvPr>
            <p:ph idx="1"/>
          </p:nvPr>
        </p:nvSpPr>
        <p:spPr/>
        <p:txBody>
          <a:bodyPr>
            <a:normAutofit lnSpcReduction="10000"/>
          </a:bodyPr>
          <a:lstStyle/>
          <a:p>
            <a:pPr>
              <a:spcAft>
                <a:spcPts val="1200"/>
              </a:spcAft>
            </a:pPr>
            <a:r>
              <a:rPr lang="en-US" dirty="0" smtClean="0">
                <a:latin typeface="Times New Roman"/>
                <a:cs typeface="Times New Roman"/>
              </a:rPr>
              <a:t>Cyclical Time exists </a:t>
            </a:r>
            <a:r>
              <a:rPr lang="en-US" dirty="0">
                <a:latin typeface="Times New Roman"/>
                <a:cs typeface="Times New Roman"/>
              </a:rPr>
              <a:t>side by side </a:t>
            </a:r>
            <a:r>
              <a:rPr lang="en-US" dirty="0" smtClean="0">
                <a:latin typeface="Times New Roman"/>
                <a:cs typeface="Times New Roman"/>
              </a:rPr>
              <a:t>the </a:t>
            </a:r>
            <a:r>
              <a:rPr lang="en-US" dirty="0">
                <a:latin typeface="Times New Roman"/>
                <a:cs typeface="Times New Roman"/>
              </a:rPr>
              <a:t>arrow of time. </a:t>
            </a:r>
          </a:p>
          <a:p>
            <a:pPr lvl="1">
              <a:spcAft>
                <a:spcPts val="1200"/>
              </a:spcAft>
            </a:pPr>
            <a:r>
              <a:rPr lang="en-US" dirty="0" smtClean="0">
                <a:latin typeface="Times New Roman"/>
                <a:cs typeface="Times New Roman"/>
              </a:rPr>
              <a:t>Ice example (p.6)</a:t>
            </a:r>
          </a:p>
          <a:p>
            <a:pPr lvl="1">
              <a:spcAft>
                <a:spcPts val="1200"/>
              </a:spcAft>
            </a:pPr>
            <a:r>
              <a:rPr lang="en-US" dirty="0" smtClean="0">
                <a:latin typeface="Times New Roman"/>
                <a:cs typeface="Times New Roman"/>
              </a:rPr>
              <a:t>Evident in Ch. 2 </a:t>
            </a:r>
            <a:r>
              <a:rPr lang="en-US" dirty="0">
                <a:latin typeface="Times New Roman"/>
                <a:cs typeface="Times New Roman"/>
              </a:rPr>
              <a:t>in which we find ourselves amidst the town of </a:t>
            </a:r>
            <a:r>
              <a:rPr lang="en-US" dirty="0" err="1">
                <a:latin typeface="Times New Roman"/>
                <a:cs typeface="Times New Roman"/>
              </a:rPr>
              <a:t>Riohacha</a:t>
            </a:r>
            <a:r>
              <a:rPr lang="en-US" dirty="0">
                <a:latin typeface="Times New Roman"/>
                <a:cs typeface="Times New Roman"/>
              </a:rPr>
              <a:t> during a 16</a:t>
            </a:r>
            <a:r>
              <a:rPr lang="en-US" baseline="30000" dirty="0">
                <a:latin typeface="Times New Roman"/>
                <a:cs typeface="Times New Roman"/>
              </a:rPr>
              <a:t>th</a:t>
            </a:r>
            <a:r>
              <a:rPr lang="en-US" dirty="0">
                <a:latin typeface="Times New Roman"/>
                <a:cs typeface="Times New Roman"/>
              </a:rPr>
              <a:t> century attack by Sir Francis Drake. </a:t>
            </a:r>
          </a:p>
          <a:p>
            <a:pPr lvl="1">
              <a:spcAft>
                <a:spcPts val="1200"/>
              </a:spcAft>
            </a:pPr>
            <a:r>
              <a:rPr lang="en-US" dirty="0" smtClean="0">
                <a:latin typeface="Times New Roman"/>
                <a:cs typeface="Times New Roman"/>
              </a:rPr>
              <a:t>The very lives of some </a:t>
            </a:r>
            <a:r>
              <a:rPr lang="en-US" dirty="0">
                <a:latin typeface="Times New Roman"/>
                <a:cs typeface="Times New Roman"/>
              </a:rPr>
              <a:t>of the </a:t>
            </a:r>
            <a:r>
              <a:rPr lang="en-US" dirty="0" err="1">
                <a:latin typeface="Times New Roman"/>
                <a:cs typeface="Times New Roman"/>
              </a:rPr>
              <a:t>Buendias</a:t>
            </a:r>
            <a:r>
              <a:rPr lang="en-US" dirty="0">
                <a:latin typeface="Times New Roman"/>
                <a:cs typeface="Times New Roman"/>
              </a:rPr>
              <a:t> are shaped by circular time </a:t>
            </a:r>
            <a:r>
              <a:rPr lang="en-US" dirty="0" smtClean="0">
                <a:latin typeface="Times New Roman"/>
                <a:cs typeface="Times New Roman"/>
              </a:rPr>
              <a:t>patters—Jose </a:t>
            </a:r>
            <a:r>
              <a:rPr lang="en-US" dirty="0" err="1" smtClean="0">
                <a:latin typeface="Times New Roman"/>
                <a:cs typeface="Times New Roman"/>
              </a:rPr>
              <a:t>Arcardio’s</a:t>
            </a:r>
            <a:r>
              <a:rPr lang="en-US" dirty="0" smtClean="0">
                <a:latin typeface="Times New Roman"/>
                <a:cs typeface="Times New Roman"/>
              </a:rPr>
              <a:t> sister, </a:t>
            </a:r>
            <a:r>
              <a:rPr lang="en-US" dirty="0" err="1" smtClean="0">
                <a:latin typeface="Times New Roman"/>
                <a:cs typeface="Times New Roman"/>
              </a:rPr>
              <a:t>Amaranta</a:t>
            </a:r>
            <a:r>
              <a:rPr lang="en-US" dirty="0">
                <a:latin typeface="Times New Roman"/>
                <a:cs typeface="Times New Roman"/>
              </a:rPr>
              <a:t> </a:t>
            </a:r>
            <a:r>
              <a:rPr lang="en-US" dirty="0" smtClean="0">
                <a:latin typeface="Times New Roman"/>
                <a:cs typeface="Times New Roman"/>
              </a:rPr>
              <a:t>and her brother </a:t>
            </a:r>
            <a:r>
              <a:rPr lang="en-US" dirty="0" err="1" smtClean="0">
                <a:latin typeface="Times New Roman"/>
                <a:cs typeface="Times New Roman"/>
              </a:rPr>
              <a:t>Aureliano</a:t>
            </a:r>
            <a:r>
              <a:rPr lang="en-US" dirty="0" smtClean="0">
                <a:latin typeface="Times New Roman"/>
                <a:cs typeface="Times New Roman"/>
              </a:rPr>
              <a:t>. </a:t>
            </a:r>
            <a:r>
              <a:rPr lang="en-US" baseline="30000" dirty="0" smtClean="0">
                <a:latin typeface="Times New Roman"/>
                <a:cs typeface="Times New Roman"/>
              </a:rPr>
              <a:t>3</a:t>
            </a:r>
          </a:p>
          <a:p>
            <a:pPr>
              <a:spcAft>
                <a:spcPts val="1200"/>
              </a:spcAft>
            </a:pPr>
            <a:endParaRPr lang="en-US" dirty="0" smtClean="0">
              <a:latin typeface="Times New Roman"/>
              <a:cs typeface="Times New Roman"/>
            </a:endParaRPr>
          </a:p>
          <a:p>
            <a:pPr>
              <a:spcAft>
                <a:spcPts val="1200"/>
              </a:spcAft>
            </a:pPr>
            <a:endParaRPr lang="en-US" dirty="0" smtClean="0">
              <a:latin typeface="Times New Roman"/>
              <a:cs typeface="Times New Roman"/>
            </a:endParaRPr>
          </a:p>
          <a:p>
            <a:pPr>
              <a:spcAft>
                <a:spcPts val="1200"/>
              </a:spcAft>
            </a:pPr>
            <a:endParaRPr lang="en-US" dirty="0">
              <a:latin typeface="Times New Roman"/>
              <a:cs typeface="Times New Roman"/>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300705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latin typeface="Times New Roman"/>
                <a:cs typeface="Times New Roman"/>
              </a:rPr>
              <a:t>Circular Time (Continued)</a:t>
            </a:r>
            <a:endParaRPr lang="en-US" dirty="0">
              <a:latin typeface="Times New Roman"/>
              <a:cs typeface="Times New Roman"/>
            </a:endParaRPr>
          </a:p>
        </p:txBody>
      </p:sp>
      <p:sp>
        <p:nvSpPr>
          <p:cNvPr id="3" name="Content Placeholder 2"/>
          <p:cNvSpPr>
            <a:spLocks noGrp="1"/>
          </p:cNvSpPr>
          <p:nvPr>
            <p:ph idx="1"/>
          </p:nvPr>
        </p:nvSpPr>
        <p:spPr>
          <a:xfrm>
            <a:off x="381000" y="1066800"/>
            <a:ext cx="8229600" cy="5410200"/>
          </a:xfrm>
        </p:spPr>
        <p:txBody>
          <a:bodyPr anchor="ctr">
            <a:noAutofit/>
          </a:bodyPr>
          <a:lstStyle/>
          <a:p>
            <a:pPr>
              <a:spcAft>
                <a:spcPts val="600"/>
              </a:spcAft>
            </a:pPr>
            <a:r>
              <a:rPr lang="en-US" sz="2100" dirty="0" err="1">
                <a:latin typeface="Times New Roman"/>
                <a:cs typeface="Times New Roman"/>
              </a:rPr>
              <a:t>Pilar</a:t>
            </a:r>
            <a:r>
              <a:rPr lang="en-US" sz="2100" dirty="0">
                <a:latin typeface="Times New Roman"/>
                <a:cs typeface="Times New Roman"/>
              </a:rPr>
              <a:t> </a:t>
            </a:r>
            <a:r>
              <a:rPr lang="en-US" sz="2100" dirty="0" err="1">
                <a:latin typeface="Times New Roman"/>
                <a:cs typeface="Times New Roman"/>
              </a:rPr>
              <a:t>Ternera</a:t>
            </a:r>
            <a:r>
              <a:rPr lang="en-US" sz="2100" dirty="0">
                <a:latin typeface="Times New Roman"/>
                <a:cs typeface="Times New Roman"/>
              </a:rPr>
              <a:t> who is the card reader states</a:t>
            </a:r>
            <a:r>
              <a:rPr lang="en-US" sz="2100" dirty="0" smtClean="0">
                <a:latin typeface="Times New Roman"/>
                <a:cs typeface="Times New Roman"/>
              </a:rPr>
              <a:t>:</a:t>
            </a:r>
          </a:p>
          <a:p>
            <a:pPr marL="0" indent="0">
              <a:spcAft>
                <a:spcPts val="600"/>
              </a:spcAft>
              <a:buNone/>
            </a:pPr>
            <a:r>
              <a:rPr lang="en-US" sz="2100" dirty="0" smtClean="0">
                <a:latin typeface="Times New Roman"/>
                <a:cs typeface="Times New Roman"/>
              </a:rPr>
              <a:t>“…</a:t>
            </a:r>
            <a:r>
              <a:rPr lang="en-US" sz="2100" dirty="0">
                <a:latin typeface="Times New Roman"/>
                <a:cs typeface="Times New Roman"/>
              </a:rPr>
              <a:t>the history of the family was a machine with </a:t>
            </a:r>
            <a:r>
              <a:rPr lang="en-US" sz="2100" dirty="0" smtClean="0">
                <a:latin typeface="Times New Roman"/>
                <a:cs typeface="Times New Roman"/>
              </a:rPr>
              <a:t>unavoidable </a:t>
            </a:r>
            <a:r>
              <a:rPr lang="en-US" sz="2100" dirty="0">
                <a:latin typeface="Times New Roman"/>
                <a:cs typeface="Times New Roman"/>
              </a:rPr>
              <a:t>repetitions, a turning wheel that </a:t>
            </a:r>
            <a:r>
              <a:rPr lang="en-US" sz="2100" dirty="0" smtClean="0">
                <a:latin typeface="Times New Roman"/>
                <a:cs typeface="Times New Roman"/>
              </a:rPr>
              <a:t>would </a:t>
            </a:r>
            <a:r>
              <a:rPr lang="en-US" sz="2100" dirty="0">
                <a:latin typeface="Times New Roman"/>
                <a:cs typeface="Times New Roman"/>
              </a:rPr>
              <a:t>have gone on spilling into eternity…” (p.425). </a:t>
            </a:r>
            <a:endParaRPr lang="en-US" sz="2100" dirty="0" smtClean="0">
              <a:latin typeface="Times New Roman"/>
              <a:cs typeface="Times New Roman"/>
            </a:endParaRPr>
          </a:p>
          <a:p>
            <a:pPr>
              <a:spcAft>
                <a:spcPts val="600"/>
              </a:spcAft>
            </a:pPr>
            <a:r>
              <a:rPr lang="en-US" sz="2100" dirty="0">
                <a:latin typeface="Times New Roman"/>
                <a:cs typeface="Times New Roman"/>
              </a:rPr>
              <a:t>The family tree stands for linear time. However, the </a:t>
            </a:r>
            <a:r>
              <a:rPr lang="en-US" sz="2100" dirty="0" err="1">
                <a:latin typeface="Times New Roman"/>
                <a:cs typeface="Times New Roman"/>
              </a:rPr>
              <a:t>Buendias</a:t>
            </a:r>
            <a:r>
              <a:rPr lang="en-US" sz="2100" dirty="0">
                <a:latin typeface="Times New Roman"/>
                <a:cs typeface="Times New Roman"/>
              </a:rPr>
              <a:t> family tree is unusual. The same names are always passed on from generation to generation. The pattern of name-repetition appears to neutralize time—the genealogy does not imply a progress or development along the arrow of time as in </a:t>
            </a:r>
            <a:r>
              <a:rPr lang="en-US" sz="2100" i="1" dirty="0">
                <a:latin typeface="Times New Roman"/>
                <a:cs typeface="Times New Roman"/>
              </a:rPr>
              <a:t>Genesis. </a:t>
            </a:r>
            <a:r>
              <a:rPr lang="en-US" sz="2100" dirty="0" smtClean="0">
                <a:latin typeface="Times New Roman"/>
                <a:cs typeface="Times New Roman"/>
              </a:rPr>
              <a:t>Furthermore, it </a:t>
            </a:r>
            <a:r>
              <a:rPr lang="en-US" sz="2100" dirty="0">
                <a:latin typeface="Times New Roman"/>
                <a:cs typeface="Times New Roman"/>
              </a:rPr>
              <a:t>appears that a certain name implies certain qualities in the person or a certain </a:t>
            </a:r>
            <a:r>
              <a:rPr lang="en-US" sz="2100" dirty="0" smtClean="0">
                <a:latin typeface="Times New Roman"/>
                <a:cs typeface="Times New Roman"/>
              </a:rPr>
              <a:t>personality.</a:t>
            </a:r>
            <a:r>
              <a:rPr lang="en-US" sz="2100" baseline="30000" dirty="0" smtClean="0">
                <a:latin typeface="Times New Roman"/>
                <a:cs typeface="Times New Roman"/>
              </a:rPr>
              <a:t>4</a:t>
            </a:r>
            <a:r>
              <a:rPr lang="en-US" sz="2100" dirty="0" smtClean="0">
                <a:latin typeface="Times New Roman"/>
                <a:cs typeface="Times New Roman"/>
              </a:rPr>
              <a:t> </a:t>
            </a:r>
          </a:p>
          <a:p>
            <a:pPr marL="0" indent="0">
              <a:spcAft>
                <a:spcPts val="600"/>
              </a:spcAft>
              <a:buNone/>
            </a:pPr>
            <a:r>
              <a:rPr lang="en-US" sz="2100" dirty="0" smtClean="0">
                <a:latin typeface="Times New Roman"/>
                <a:cs typeface="Times New Roman"/>
              </a:rPr>
              <a:t>-For instance, </a:t>
            </a:r>
            <a:r>
              <a:rPr lang="en-US" sz="2100" dirty="0">
                <a:latin typeface="Times New Roman"/>
                <a:cs typeface="Times New Roman"/>
              </a:rPr>
              <a:t>the Jose </a:t>
            </a:r>
            <a:r>
              <a:rPr lang="en-US" sz="2100" dirty="0" err="1">
                <a:latin typeface="Times New Roman"/>
                <a:cs typeface="Times New Roman"/>
              </a:rPr>
              <a:t>Arcadios</a:t>
            </a:r>
            <a:r>
              <a:rPr lang="en-US" sz="2100" dirty="0">
                <a:latin typeface="Times New Roman"/>
                <a:cs typeface="Times New Roman"/>
              </a:rPr>
              <a:t> are always extroverted, men of action, whereas the </a:t>
            </a:r>
            <a:r>
              <a:rPr lang="en-US" sz="2100" dirty="0" err="1">
                <a:latin typeface="Times New Roman"/>
                <a:cs typeface="Times New Roman"/>
              </a:rPr>
              <a:t>Aurelianos</a:t>
            </a:r>
            <a:r>
              <a:rPr lang="en-US" sz="2100" dirty="0">
                <a:latin typeface="Times New Roman"/>
                <a:cs typeface="Times New Roman"/>
              </a:rPr>
              <a:t> are more introverted and visionary</a:t>
            </a:r>
            <a:r>
              <a:rPr lang="en-US" sz="2100" dirty="0" smtClean="0">
                <a:latin typeface="Times New Roman"/>
                <a:cs typeface="Times New Roman"/>
              </a:rPr>
              <a:t>.</a:t>
            </a:r>
          </a:p>
          <a:p>
            <a:pPr marL="0" indent="0">
              <a:spcAft>
                <a:spcPts val="600"/>
              </a:spcAft>
              <a:buNone/>
            </a:pPr>
            <a:r>
              <a:rPr lang="en-US" sz="2100" dirty="0" smtClean="0">
                <a:latin typeface="Times New Roman"/>
                <a:cs typeface="Times New Roman"/>
              </a:rPr>
              <a:t>-In this sense, the arrow, linear view of time becomes meaningless as a measure of human progression. </a:t>
            </a:r>
          </a:p>
          <a:p>
            <a:pPr marL="0" indent="0">
              <a:spcAft>
                <a:spcPts val="600"/>
              </a:spcAft>
              <a:buNone/>
            </a:pPr>
            <a:r>
              <a:rPr lang="en-US" sz="2100" dirty="0" smtClean="0">
                <a:latin typeface="Times New Roman"/>
                <a:cs typeface="Times New Roman"/>
              </a:rPr>
              <a:t>-Incest Metaphor </a:t>
            </a:r>
            <a:endParaRPr lang="en-US" sz="2100" dirty="0">
              <a:latin typeface="Times New Roman"/>
              <a:cs typeface="Times New Roman"/>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149025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a:cs typeface="Times New Roman"/>
              </a:rPr>
              <a:t>Relative Time</a:t>
            </a:r>
            <a:endParaRPr lang="en-US" dirty="0">
              <a:latin typeface="Times New Roman"/>
              <a:cs typeface="Times New Roman"/>
            </a:endParaRPr>
          </a:p>
        </p:txBody>
      </p:sp>
      <p:sp>
        <p:nvSpPr>
          <p:cNvPr id="3" name="Content Placeholder 2"/>
          <p:cNvSpPr>
            <a:spLocks noGrp="1"/>
          </p:cNvSpPr>
          <p:nvPr>
            <p:ph idx="1"/>
          </p:nvPr>
        </p:nvSpPr>
        <p:spPr>
          <a:xfrm>
            <a:off x="457200" y="1430872"/>
            <a:ext cx="8229600" cy="4525963"/>
          </a:xfrm>
        </p:spPr>
        <p:txBody>
          <a:bodyPr>
            <a:noAutofit/>
          </a:bodyPr>
          <a:lstStyle/>
          <a:p>
            <a:pPr marL="0" indent="0">
              <a:spcAft>
                <a:spcPts val="600"/>
              </a:spcAft>
              <a:buNone/>
            </a:pPr>
            <a:r>
              <a:rPr lang="en-US" sz="1900" dirty="0">
                <a:latin typeface="Times New Roman"/>
                <a:cs typeface="Times New Roman"/>
              </a:rPr>
              <a:t>“Many years later, as he </a:t>
            </a:r>
            <a:r>
              <a:rPr lang="en-US" sz="1900" dirty="0" smtClean="0">
                <a:latin typeface="Times New Roman"/>
                <a:cs typeface="Times New Roman"/>
              </a:rPr>
              <a:t>faced </a:t>
            </a:r>
            <a:r>
              <a:rPr lang="en-US" sz="1900" dirty="0">
                <a:latin typeface="Times New Roman"/>
                <a:cs typeface="Times New Roman"/>
              </a:rPr>
              <a:t>the firing squad, Colonel </a:t>
            </a:r>
            <a:r>
              <a:rPr lang="en-US" sz="1900" dirty="0" err="1">
                <a:latin typeface="Times New Roman"/>
                <a:cs typeface="Times New Roman"/>
              </a:rPr>
              <a:t>Aureliano</a:t>
            </a:r>
            <a:r>
              <a:rPr lang="en-US" sz="1900" dirty="0">
                <a:latin typeface="Times New Roman"/>
                <a:cs typeface="Times New Roman"/>
              </a:rPr>
              <a:t> </a:t>
            </a:r>
            <a:r>
              <a:rPr lang="en-US" sz="1900" dirty="0" err="1">
                <a:latin typeface="Times New Roman"/>
                <a:cs typeface="Times New Roman"/>
              </a:rPr>
              <a:t>Buendía</a:t>
            </a:r>
            <a:r>
              <a:rPr lang="en-US" sz="1900" dirty="0">
                <a:latin typeface="Times New Roman"/>
                <a:cs typeface="Times New Roman"/>
              </a:rPr>
              <a:t> was to remember that distant afternoon when his father took him to discover ice” (P.6).</a:t>
            </a:r>
          </a:p>
          <a:p>
            <a:pPr>
              <a:spcAft>
                <a:spcPts val="600"/>
              </a:spcAft>
            </a:pPr>
            <a:r>
              <a:rPr lang="en-US" sz="1900" dirty="0">
                <a:latin typeface="Times New Roman"/>
                <a:cs typeface="Times New Roman"/>
              </a:rPr>
              <a:t>Colonel </a:t>
            </a:r>
            <a:r>
              <a:rPr lang="en-US" sz="1900" dirty="0" err="1">
                <a:latin typeface="Times New Roman"/>
                <a:cs typeface="Times New Roman"/>
              </a:rPr>
              <a:t>Aureliano</a:t>
            </a:r>
            <a:r>
              <a:rPr lang="en-US" sz="1900" dirty="0">
                <a:latin typeface="Times New Roman"/>
                <a:cs typeface="Times New Roman"/>
              </a:rPr>
              <a:t> </a:t>
            </a:r>
            <a:r>
              <a:rPr lang="en-US" sz="1900" dirty="0" err="1">
                <a:latin typeface="Times New Roman"/>
                <a:cs typeface="Times New Roman"/>
              </a:rPr>
              <a:t>Buendía’s</a:t>
            </a:r>
            <a:r>
              <a:rPr lang="en-US" sz="1900" dirty="0">
                <a:latin typeface="Times New Roman"/>
                <a:cs typeface="Times New Roman"/>
              </a:rPr>
              <a:t> time:</a:t>
            </a:r>
          </a:p>
          <a:p>
            <a:pPr marL="0" indent="0">
              <a:spcAft>
                <a:spcPts val="600"/>
              </a:spcAft>
              <a:buNone/>
            </a:pPr>
            <a:r>
              <a:rPr lang="en-US" sz="1900" dirty="0">
                <a:latin typeface="Times New Roman"/>
                <a:cs typeface="Times New Roman"/>
              </a:rPr>
              <a:t>Future=Many years later, Present=as he faced the firing squad, </a:t>
            </a:r>
            <a:r>
              <a:rPr lang="en-US" sz="1900" dirty="0" smtClean="0">
                <a:latin typeface="Times New Roman"/>
                <a:cs typeface="Times New Roman"/>
              </a:rPr>
              <a:t>Past=took </a:t>
            </a:r>
            <a:r>
              <a:rPr lang="en-US" sz="1900" dirty="0">
                <a:latin typeface="Times New Roman"/>
                <a:cs typeface="Times New Roman"/>
              </a:rPr>
              <a:t>him to discover ice</a:t>
            </a:r>
          </a:p>
          <a:p>
            <a:pPr>
              <a:spcAft>
                <a:spcPts val="600"/>
              </a:spcAft>
            </a:pPr>
            <a:r>
              <a:rPr lang="en-US" sz="1900" dirty="0">
                <a:latin typeface="Times New Roman"/>
                <a:cs typeface="Times New Roman"/>
              </a:rPr>
              <a:t>Narrator’s time: </a:t>
            </a:r>
            <a:endParaRPr lang="en-US" sz="1900" dirty="0" smtClean="0">
              <a:latin typeface="Times New Roman"/>
              <a:cs typeface="Times New Roman"/>
            </a:endParaRPr>
          </a:p>
          <a:p>
            <a:pPr marL="0" indent="0">
              <a:spcAft>
                <a:spcPts val="600"/>
              </a:spcAft>
              <a:buNone/>
            </a:pPr>
            <a:r>
              <a:rPr lang="en-US" sz="1900" dirty="0" smtClean="0">
                <a:latin typeface="Times New Roman"/>
                <a:cs typeface="Times New Roman"/>
              </a:rPr>
              <a:t>Future=the </a:t>
            </a:r>
            <a:r>
              <a:rPr lang="en-US" sz="1900" dirty="0">
                <a:latin typeface="Times New Roman"/>
                <a:cs typeface="Times New Roman"/>
              </a:rPr>
              <a:t>order of discourse, story yet to be told, Present=utterance of discourse, Past=time of events being narrated, when things happened (includes </a:t>
            </a:r>
            <a:r>
              <a:rPr lang="en-US" sz="1900" dirty="0" err="1">
                <a:latin typeface="Times New Roman"/>
                <a:cs typeface="Times New Roman"/>
              </a:rPr>
              <a:t>Buendía’s</a:t>
            </a:r>
            <a:r>
              <a:rPr lang="en-US" sz="1900" dirty="0">
                <a:latin typeface="Times New Roman"/>
                <a:cs typeface="Times New Roman"/>
              </a:rPr>
              <a:t> future, present, and past). </a:t>
            </a:r>
          </a:p>
          <a:p>
            <a:pPr>
              <a:spcAft>
                <a:spcPts val="600"/>
              </a:spcAft>
            </a:pPr>
            <a:r>
              <a:rPr lang="en-US" sz="1900" dirty="0">
                <a:latin typeface="Times New Roman"/>
                <a:cs typeface="Times New Roman"/>
              </a:rPr>
              <a:t>Reader’s time: </a:t>
            </a:r>
          </a:p>
          <a:p>
            <a:pPr marL="0" indent="0">
              <a:spcAft>
                <a:spcPts val="600"/>
              </a:spcAft>
              <a:buNone/>
            </a:pPr>
            <a:r>
              <a:rPr lang="en-US" sz="1900" dirty="0" smtClean="0">
                <a:latin typeface="Times New Roman"/>
                <a:cs typeface="Times New Roman"/>
              </a:rPr>
              <a:t>Future=all </a:t>
            </a:r>
            <a:r>
              <a:rPr lang="en-US" sz="1900" dirty="0">
                <a:latin typeface="Times New Roman"/>
                <a:cs typeface="Times New Roman"/>
              </a:rPr>
              <a:t>that remains to be read, Present=the act of reading, Past=all that has been </a:t>
            </a:r>
            <a:r>
              <a:rPr lang="en-US" sz="1900" dirty="0" smtClean="0">
                <a:latin typeface="Times New Roman"/>
                <a:cs typeface="Times New Roman"/>
              </a:rPr>
              <a:t>read</a:t>
            </a:r>
          </a:p>
          <a:p>
            <a:pPr>
              <a:spcAft>
                <a:spcPts val="600"/>
              </a:spcAft>
            </a:pPr>
            <a:r>
              <a:rPr lang="en-US" sz="1900" dirty="0">
                <a:latin typeface="Times New Roman"/>
                <a:cs typeface="Times New Roman"/>
              </a:rPr>
              <a:t>These two lines highlight the relative unstable, shifting nature of time. </a:t>
            </a:r>
            <a:r>
              <a:rPr lang="en-US" sz="1900" dirty="0" smtClean="0">
                <a:latin typeface="Times New Roman"/>
                <a:cs typeface="Times New Roman"/>
              </a:rPr>
              <a:t>Time </a:t>
            </a:r>
            <a:r>
              <a:rPr lang="en-US" sz="1900" dirty="0">
                <a:latin typeface="Times New Roman"/>
                <a:cs typeface="Times New Roman"/>
              </a:rPr>
              <a:t>is relativistic in relation to the position of an observer: character, narrator, </a:t>
            </a:r>
            <a:r>
              <a:rPr lang="en-US" sz="1900" dirty="0" smtClean="0">
                <a:latin typeface="Times New Roman"/>
                <a:cs typeface="Times New Roman"/>
              </a:rPr>
              <a:t>reader.</a:t>
            </a:r>
            <a:r>
              <a:rPr lang="en-US" sz="1900" baseline="30000" dirty="0" smtClean="0">
                <a:latin typeface="Times New Roman"/>
                <a:cs typeface="Times New Roman"/>
              </a:rPr>
              <a:t>5</a:t>
            </a:r>
            <a:endParaRPr lang="en-US" sz="1900" baseline="30000" dirty="0">
              <a:latin typeface="Times New Roman"/>
              <a:cs typeface="Times New Roman"/>
            </a:endParaRPr>
          </a:p>
          <a:p>
            <a:pPr>
              <a:spcAft>
                <a:spcPts val="600"/>
              </a:spcAft>
            </a:pPr>
            <a:endParaRPr lang="en-US" sz="1900" dirty="0">
              <a:latin typeface="Times New Roman"/>
              <a:cs typeface="Times New Roman"/>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2298311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latin typeface="Times New Roman"/>
                <a:cs typeface="Times New Roman"/>
              </a:rPr>
              <a:t>Qualitative Measures of Time</a:t>
            </a:r>
            <a:endParaRPr lang="en-US" dirty="0">
              <a:latin typeface="Times New Roman"/>
              <a:cs typeface="Times New Roman"/>
            </a:endParaRPr>
          </a:p>
        </p:txBody>
      </p:sp>
      <p:sp>
        <p:nvSpPr>
          <p:cNvPr id="3" name="Content Placeholder 2"/>
          <p:cNvSpPr>
            <a:spLocks noGrp="1"/>
          </p:cNvSpPr>
          <p:nvPr>
            <p:ph idx="1"/>
          </p:nvPr>
        </p:nvSpPr>
        <p:spPr>
          <a:xfrm>
            <a:off x="381000" y="1280579"/>
            <a:ext cx="8229600" cy="5105400"/>
          </a:xfrm>
        </p:spPr>
        <p:txBody>
          <a:bodyPr anchor="ctr">
            <a:noAutofit/>
          </a:bodyPr>
          <a:lstStyle/>
          <a:p>
            <a:pPr>
              <a:spcAft>
                <a:spcPts val="600"/>
              </a:spcAft>
            </a:pPr>
            <a:r>
              <a:rPr lang="en-US" sz="2300" dirty="0">
                <a:latin typeface="Times New Roman"/>
                <a:cs typeface="Times New Roman"/>
              </a:rPr>
              <a:t>There is also a time of </a:t>
            </a:r>
            <a:r>
              <a:rPr lang="en-US" sz="2300" dirty="0" smtClean="0">
                <a:latin typeface="Times New Roman"/>
                <a:cs typeface="Times New Roman"/>
              </a:rPr>
              <a:t>decay; a meaningless</a:t>
            </a:r>
            <a:r>
              <a:rPr lang="en-US" sz="2300" dirty="0">
                <a:latin typeface="Times New Roman"/>
                <a:cs typeface="Times New Roman"/>
              </a:rPr>
              <a:t>, unproductive, undifferentiated time: </a:t>
            </a:r>
            <a:endParaRPr lang="en-US" sz="2300" dirty="0" smtClean="0">
              <a:latin typeface="Times New Roman"/>
              <a:cs typeface="Times New Roman"/>
            </a:endParaRPr>
          </a:p>
          <a:p>
            <a:pPr marL="0" indent="0">
              <a:spcAft>
                <a:spcPts val="600"/>
              </a:spcAft>
              <a:buNone/>
            </a:pPr>
            <a:r>
              <a:rPr lang="en-US" sz="2300" dirty="0" smtClean="0">
                <a:latin typeface="Times New Roman"/>
                <a:cs typeface="Times New Roman"/>
              </a:rPr>
              <a:t>“</a:t>
            </a:r>
            <a:r>
              <a:rPr lang="en-US" sz="2300" dirty="0">
                <a:latin typeface="Times New Roman"/>
                <a:cs typeface="Times New Roman"/>
              </a:rPr>
              <a:t>he had seen them as he passed by, sitting in their parlors with an absorbed look and folded arms, feeling unbroken time pass, relentless time, because it was useless to divide it into months and years, and the days into hours, when one could do nothing but contemplate the rain” (p.208</a:t>
            </a:r>
            <a:r>
              <a:rPr lang="en-US" sz="2300" dirty="0" smtClean="0">
                <a:latin typeface="Times New Roman"/>
                <a:cs typeface="Times New Roman"/>
              </a:rPr>
              <a:t>).</a:t>
            </a:r>
          </a:p>
          <a:p>
            <a:pPr>
              <a:spcAft>
                <a:spcPts val="600"/>
              </a:spcAft>
            </a:pPr>
            <a:r>
              <a:rPr lang="en-US" sz="2300" dirty="0">
                <a:latin typeface="Times New Roman"/>
                <a:cs typeface="Times New Roman"/>
              </a:rPr>
              <a:t>Qualitative measures of time—like decay and (growth)—seem to overlap with the </a:t>
            </a:r>
            <a:r>
              <a:rPr lang="en-US" sz="2300" dirty="0" smtClean="0">
                <a:latin typeface="Times New Roman"/>
                <a:cs typeface="Times New Roman"/>
              </a:rPr>
              <a:t>arrow and the </a:t>
            </a:r>
            <a:r>
              <a:rPr lang="en-US" sz="2300" dirty="0">
                <a:latin typeface="Times New Roman"/>
                <a:cs typeface="Times New Roman"/>
              </a:rPr>
              <a:t>circle </a:t>
            </a:r>
            <a:r>
              <a:rPr lang="en-US" sz="2300" dirty="0" smtClean="0">
                <a:latin typeface="Times New Roman"/>
                <a:cs typeface="Times New Roman"/>
              </a:rPr>
              <a:t>as </a:t>
            </a:r>
            <a:r>
              <a:rPr lang="en-US" sz="2300" dirty="0">
                <a:latin typeface="Times New Roman"/>
                <a:cs typeface="Times New Roman"/>
              </a:rPr>
              <a:t>the main  models of time reckoning and </a:t>
            </a:r>
            <a:r>
              <a:rPr lang="en-US" sz="2300" dirty="0" smtClean="0">
                <a:latin typeface="Times New Roman"/>
                <a:cs typeface="Times New Roman"/>
              </a:rPr>
              <a:t>perception.</a:t>
            </a:r>
            <a:r>
              <a:rPr lang="en-US" sz="2300" baseline="30000" dirty="0" smtClean="0">
                <a:latin typeface="Times New Roman"/>
                <a:cs typeface="Times New Roman"/>
              </a:rPr>
              <a:t>6</a:t>
            </a:r>
          </a:p>
          <a:p>
            <a:pPr>
              <a:spcAft>
                <a:spcPts val="600"/>
              </a:spcAft>
            </a:pPr>
            <a:r>
              <a:rPr lang="en-US" sz="2300" dirty="0" smtClean="0">
                <a:latin typeface="Times New Roman"/>
                <a:cs typeface="Times New Roman"/>
              </a:rPr>
              <a:t> </a:t>
            </a:r>
            <a:r>
              <a:rPr lang="en-US" sz="2300" dirty="0">
                <a:latin typeface="Times New Roman"/>
                <a:cs typeface="Times New Roman"/>
              </a:rPr>
              <a:t>They add a particular dimension to them (think of linear arrow and circle as 2d, spiral as 3-d, these </a:t>
            </a:r>
            <a:r>
              <a:rPr lang="en-US" sz="2300" dirty="0" smtClean="0">
                <a:latin typeface="Times New Roman"/>
                <a:cs typeface="Times New Roman"/>
              </a:rPr>
              <a:t>seem to add the fourth dimension).</a:t>
            </a:r>
            <a:endParaRPr lang="en-US" sz="2300" dirty="0">
              <a:latin typeface="Times New Roman"/>
              <a:cs typeface="Times New Roman"/>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466461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a:cs typeface="Times New Roman"/>
              </a:rPr>
              <a:t>Time Travel</a:t>
            </a:r>
            <a:endParaRPr lang="en-US" dirty="0">
              <a:latin typeface="Times New Roman"/>
              <a:cs typeface="Times New Roman"/>
            </a:endParaRPr>
          </a:p>
        </p:txBody>
      </p:sp>
      <p:sp>
        <p:nvSpPr>
          <p:cNvPr id="3" name="Content Placeholder 2"/>
          <p:cNvSpPr>
            <a:spLocks noGrp="1"/>
          </p:cNvSpPr>
          <p:nvPr>
            <p:ph idx="1"/>
          </p:nvPr>
        </p:nvSpPr>
        <p:spPr/>
        <p:txBody>
          <a:bodyPr anchor="ctr">
            <a:normAutofit fontScale="62500" lnSpcReduction="20000"/>
          </a:bodyPr>
          <a:lstStyle/>
          <a:p>
            <a:pPr>
              <a:spcAft>
                <a:spcPts val="1200"/>
              </a:spcAft>
            </a:pPr>
            <a:r>
              <a:rPr lang="en-US" dirty="0">
                <a:latin typeface="Times New Roman"/>
                <a:cs typeface="Times New Roman"/>
              </a:rPr>
              <a:t>The cyclical patter of time lends a new dimension to the arrow of history. It is connected to a back and forth movement—from past to future and from future to past—through the arrow of time. Science and science fiction call this movement time </a:t>
            </a:r>
            <a:r>
              <a:rPr lang="en-US" dirty="0" smtClean="0">
                <a:latin typeface="Times New Roman"/>
                <a:cs typeface="Times New Roman"/>
              </a:rPr>
              <a:t>travel.</a:t>
            </a:r>
            <a:r>
              <a:rPr lang="en-US" baseline="30000" dirty="0" smtClean="0">
                <a:latin typeface="Times New Roman"/>
                <a:cs typeface="Times New Roman"/>
              </a:rPr>
              <a:t>7</a:t>
            </a:r>
            <a:r>
              <a:rPr lang="en-US" dirty="0" smtClean="0">
                <a:latin typeface="Times New Roman"/>
                <a:cs typeface="Times New Roman"/>
              </a:rPr>
              <a:t> </a:t>
            </a:r>
          </a:p>
          <a:p>
            <a:pPr>
              <a:spcAft>
                <a:spcPts val="1200"/>
              </a:spcAft>
            </a:pPr>
            <a:r>
              <a:rPr lang="en-US" dirty="0" smtClean="0">
                <a:latin typeface="Times New Roman"/>
                <a:cs typeface="Times New Roman"/>
              </a:rPr>
              <a:t>Using </a:t>
            </a:r>
            <a:r>
              <a:rPr lang="en-US" dirty="0">
                <a:latin typeface="Times New Roman"/>
                <a:cs typeface="Times New Roman"/>
              </a:rPr>
              <a:t>different narrative techniques such as third-person narrators, specific point of view narrators, and streams of consciousness, </a:t>
            </a:r>
            <a:r>
              <a:rPr lang="en-US" dirty="0" err="1">
                <a:latin typeface="Times New Roman"/>
                <a:cs typeface="Times New Roman"/>
              </a:rPr>
              <a:t>Márquez</a:t>
            </a:r>
            <a:r>
              <a:rPr lang="en-US" dirty="0">
                <a:latin typeface="Times New Roman"/>
                <a:cs typeface="Times New Roman"/>
              </a:rPr>
              <a:t> is able to create </a:t>
            </a:r>
            <a:r>
              <a:rPr lang="en-US" dirty="0" smtClean="0">
                <a:latin typeface="Times New Roman"/>
                <a:cs typeface="Times New Roman"/>
              </a:rPr>
              <a:t>an experience of time </a:t>
            </a:r>
            <a:r>
              <a:rPr lang="en-US" dirty="0">
                <a:latin typeface="Times New Roman"/>
                <a:cs typeface="Times New Roman"/>
              </a:rPr>
              <a:t>travel. </a:t>
            </a:r>
            <a:endParaRPr lang="en-US" dirty="0" smtClean="0">
              <a:latin typeface="Times New Roman"/>
              <a:cs typeface="Times New Roman"/>
            </a:endParaRPr>
          </a:p>
          <a:p>
            <a:pPr>
              <a:spcAft>
                <a:spcPts val="1200"/>
              </a:spcAft>
            </a:pPr>
            <a:r>
              <a:rPr lang="en-US" dirty="0" smtClean="0">
                <a:latin typeface="Times New Roman"/>
                <a:cs typeface="Times New Roman"/>
              </a:rPr>
              <a:t>For instance, Jose </a:t>
            </a:r>
            <a:r>
              <a:rPr lang="en-US" dirty="0" err="1">
                <a:latin typeface="Times New Roman"/>
                <a:cs typeface="Times New Roman"/>
              </a:rPr>
              <a:t>Arcadio</a:t>
            </a:r>
            <a:r>
              <a:rPr lang="en-US" dirty="0">
                <a:latin typeface="Times New Roman"/>
                <a:cs typeface="Times New Roman"/>
              </a:rPr>
              <a:t> connects the </a:t>
            </a:r>
            <a:r>
              <a:rPr lang="en-US" dirty="0" smtClean="0">
                <a:latin typeface="Times New Roman"/>
                <a:cs typeface="Times New Roman"/>
              </a:rPr>
              <a:t>pendulum mechanism </a:t>
            </a:r>
            <a:r>
              <a:rPr lang="en-US" dirty="0">
                <a:latin typeface="Times New Roman"/>
                <a:cs typeface="Times New Roman"/>
              </a:rPr>
              <a:t>of a lock to a mechanical ballerina. This causes the ballerina to dance to the rhythm of her own music for three days without interruption. This causes </a:t>
            </a:r>
            <a:r>
              <a:rPr lang="en-US" dirty="0" err="1">
                <a:latin typeface="Times New Roman"/>
                <a:cs typeface="Times New Roman"/>
              </a:rPr>
              <a:t>Arcadio’s</a:t>
            </a:r>
            <a:r>
              <a:rPr lang="en-US" dirty="0">
                <a:latin typeface="Times New Roman"/>
                <a:cs typeface="Times New Roman"/>
              </a:rPr>
              <a:t> biological clock to break down: </a:t>
            </a:r>
          </a:p>
          <a:p>
            <a:pPr marL="0" indent="0">
              <a:spcAft>
                <a:spcPts val="1200"/>
              </a:spcAft>
              <a:buNone/>
            </a:pPr>
            <a:r>
              <a:rPr lang="en-US" dirty="0" smtClean="0">
                <a:latin typeface="Times New Roman"/>
                <a:cs typeface="Times New Roman"/>
              </a:rPr>
              <a:t>He </a:t>
            </a:r>
            <a:r>
              <a:rPr lang="en-US" dirty="0">
                <a:latin typeface="Times New Roman"/>
                <a:cs typeface="Times New Roman"/>
              </a:rPr>
              <a:t>stopped eating. He stopped sleeping. Only the vigilance and care of </a:t>
            </a:r>
            <a:r>
              <a:rPr lang="en-US" dirty="0" err="1">
                <a:latin typeface="Times New Roman"/>
                <a:cs typeface="Times New Roman"/>
              </a:rPr>
              <a:t>Rebeca</a:t>
            </a:r>
            <a:r>
              <a:rPr lang="en-US" dirty="0">
                <a:latin typeface="Times New Roman"/>
                <a:cs typeface="Times New Roman"/>
              </a:rPr>
              <a:t> kept him from being dragged off by his imagination into a state of perpetual delirium from which he would never recover” (p.84). </a:t>
            </a:r>
          </a:p>
          <a:p>
            <a:pPr>
              <a:spcAft>
                <a:spcPts val="1200"/>
              </a:spcAft>
            </a:pPr>
            <a:endParaRPr lang="en-US" dirty="0">
              <a:latin typeface="Times New Roman"/>
              <a:cs typeface="Times New Roman"/>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7065224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a:cs typeface="Times New Roman"/>
              </a:rPr>
              <a:t>Time Travel </a:t>
            </a:r>
            <a:endParaRPr lang="en-US" dirty="0">
              <a:latin typeface="Times New Roman"/>
              <a:cs typeface="Times New Roman"/>
            </a:endParaRPr>
          </a:p>
        </p:txBody>
      </p:sp>
      <p:sp>
        <p:nvSpPr>
          <p:cNvPr id="3" name="Content Placeholder 2"/>
          <p:cNvSpPr>
            <a:spLocks noGrp="1"/>
          </p:cNvSpPr>
          <p:nvPr>
            <p:ph idx="1"/>
          </p:nvPr>
        </p:nvSpPr>
        <p:spPr>
          <a:xfrm>
            <a:off x="457200" y="1663698"/>
            <a:ext cx="8229600" cy="4525963"/>
          </a:xfrm>
        </p:spPr>
        <p:txBody>
          <a:bodyPr anchor="ctr">
            <a:noAutofit/>
          </a:bodyPr>
          <a:lstStyle/>
          <a:p>
            <a:pPr>
              <a:spcAft>
                <a:spcPts val="600"/>
              </a:spcAft>
            </a:pPr>
            <a:r>
              <a:rPr lang="en-US" sz="2100" dirty="0" smtClean="0">
                <a:latin typeface="Times New Roman"/>
                <a:cs typeface="Times New Roman"/>
              </a:rPr>
              <a:t>He </a:t>
            </a:r>
            <a:r>
              <a:rPr lang="en-US" sz="2100" dirty="0">
                <a:latin typeface="Times New Roman"/>
                <a:cs typeface="Times New Roman"/>
              </a:rPr>
              <a:t>begins to slip away into this delirium in which he discovers that space and time are not what we think them to be. For instance, he walks into </a:t>
            </a:r>
            <a:r>
              <a:rPr lang="en-US" sz="2100" dirty="0" err="1">
                <a:latin typeface="Times New Roman"/>
                <a:cs typeface="Times New Roman"/>
              </a:rPr>
              <a:t>Aureliano’s</a:t>
            </a:r>
            <a:r>
              <a:rPr lang="en-US" sz="2100" dirty="0">
                <a:latin typeface="Times New Roman"/>
                <a:cs typeface="Times New Roman"/>
              </a:rPr>
              <a:t> workshop and asks, “What day is it today?” </a:t>
            </a:r>
            <a:r>
              <a:rPr lang="en-US" sz="2100" dirty="0" err="1">
                <a:latin typeface="Times New Roman"/>
                <a:cs typeface="Times New Roman"/>
              </a:rPr>
              <a:t>Aureliano</a:t>
            </a:r>
            <a:r>
              <a:rPr lang="en-US" sz="2100" dirty="0">
                <a:latin typeface="Times New Roman"/>
                <a:cs typeface="Times New Roman"/>
              </a:rPr>
              <a:t> tells him that it is Tuesday. “I was thinking the same thing, replies </a:t>
            </a:r>
            <a:r>
              <a:rPr lang="en-US" sz="2100" dirty="0" err="1">
                <a:latin typeface="Times New Roman"/>
                <a:cs typeface="Times New Roman"/>
              </a:rPr>
              <a:t>Arcadio</a:t>
            </a:r>
            <a:r>
              <a:rPr lang="en-US" sz="2100" dirty="0">
                <a:latin typeface="Times New Roman"/>
                <a:cs typeface="Times New Roman"/>
              </a:rPr>
              <a:t>, “but suddenly I realized that it’s still Monday, like yesterday. Look at the sky, look at the walls…Today is Monday too” (p.85). The following day he again concludes that it is still Monday. The next day, he walks into the workshop sobbing: “The time machine (his clock mechanism) has broken” and </a:t>
            </a:r>
            <a:r>
              <a:rPr lang="en-US" sz="2100" dirty="0" smtClean="0">
                <a:latin typeface="Times New Roman"/>
                <a:cs typeface="Times New Roman"/>
              </a:rPr>
              <a:t>he proceeds </a:t>
            </a:r>
            <a:r>
              <a:rPr lang="en-US" sz="2100" dirty="0">
                <a:latin typeface="Times New Roman"/>
                <a:cs typeface="Times New Roman"/>
              </a:rPr>
              <a:t>to go mad. </a:t>
            </a:r>
            <a:endParaRPr lang="en-US" sz="2100" dirty="0" smtClean="0">
              <a:latin typeface="Times New Roman"/>
              <a:cs typeface="Times New Roman"/>
            </a:endParaRPr>
          </a:p>
          <a:p>
            <a:pPr>
              <a:spcAft>
                <a:spcPts val="600"/>
              </a:spcAft>
            </a:pPr>
            <a:r>
              <a:rPr lang="en-US" sz="2100" dirty="0">
                <a:latin typeface="Times New Roman"/>
                <a:cs typeface="Times New Roman"/>
              </a:rPr>
              <a:t>He realizes that the concept of absolute time does not correspond to natural processes and changes—the world told him that everything was the same so how could it be Tuesday when everything he said told him it was the same as </a:t>
            </a:r>
            <a:r>
              <a:rPr lang="en-US" sz="2100" dirty="0" smtClean="0">
                <a:latin typeface="Times New Roman"/>
                <a:cs typeface="Times New Roman"/>
              </a:rPr>
              <a:t>Monday—he had effectively stopped time or was continually traveling to the past. Yet, neither </a:t>
            </a:r>
            <a:r>
              <a:rPr lang="en-US" sz="2100" dirty="0">
                <a:latin typeface="Times New Roman"/>
                <a:cs typeface="Times New Roman"/>
              </a:rPr>
              <a:t>nature’s rhythms, nor human perceptions can be fully accounted for by the time machine (clock and calendar</a:t>
            </a:r>
            <a:r>
              <a:rPr lang="en-US" sz="2100" dirty="0" smtClean="0">
                <a:latin typeface="Times New Roman"/>
                <a:cs typeface="Times New Roman"/>
              </a:rPr>
              <a:t>).</a:t>
            </a:r>
            <a:r>
              <a:rPr lang="en-US" sz="2100" baseline="30000" dirty="0" smtClean="0">
                <a:latin typeface="Times New Roman"/>
                <a:cs typeface="Times New Roman"/>
              </a:rPr>
              <a:t>8</a:t>
            </a:r>
            <a:endParaRPr lang="en-US" sz="2100" baseline="30000" dirty="0">
              <a:latin typeface="Times New Roman"/>
              <a:cs typeface="Times New Roman"/>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957211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a:cs typeface="Times New Roman"/>
              </a:rPr>
              <a:t>Time Travel (</a:t>
            </a:r>
            <a:r>
              <a:rPr lang="en-US" dirty="0" err="1" smtClean="0">
                <a:latin typeface="Times New Roman"/>
                <a:cs typeface="Times New Roman"/>
              </a:rPr>
              <a:t>Melquídes</a:t>
            </a:r>
            <a:r>
              <a:rPr lang="en-US" dirty="0" smtClean="0">
                <a:latin typeface="Times New Roman"/>
                <a:cs typeface="Times New Roman"/>
              </a:rPr>
              <a:t>)</a:t>
            </a:r>
            <a:endParaRPr lang="en-US" dirty="0">
              <a:latin typeface="Times New Roman"/>
              <a:cs typeface="Times New Roman"/>
            </a:endParaRPr>
          </a:p>
        </p:txBody>
      </p:sp>
      <p:sp>
        <p:nvSpPr>
          <p:cNvPr id="3" name="Content Placeholder 2"/>
          <p:cNvSpPr>
            <a:spLocks noGrp="1"/>
          </p:cNvSpPr>
          <p:nvPr>
            <p:ph idx="1"/>
          </p:nvPr>
        </p:nvSpPr>
        <p:spPr>
          <a:xfrm>
            <a:off x="457200" y="1219200"/>
            <a:ext cx="8229600" cy="5486400"/>
          </a:xfrm>
        </p:spPr>
        <p:txBody>
          <a:bodyPr anchor="ctr">
            <a:normAutofit fontScale="77500" lnSpcReduction="20000"/>
          </a:bodyPr>
          <a:lstStyle/>
          <a:p>
            <a:pPr>
              <a:spcAft>
                <a:spcPts val="600"/>
              </a:spcAft>
            </a:pPr>
            <a:r>
              <a:rPr lang="en-US" dirty="0" err="1">
                <a:latin typeface="Times New Roman"/>
                <a:cs typeface="Times New Roman"/>
              </a:rPr>
              <a:t>Melquíades</a:t>
            </a:r>
            <a:r>
              <a:rPr lang="en-US" dirty="0">
                <a:latin typeface="Times New Roman"/>
                <a:cs typeface="Times New Roman"/>
              </a:rPr>
              <a:t>, the </a:t>
            </a:r>
            <a:r>
              <a:rPr lang="en-US" dirty="0" smtClean="0">
                <a:latin typeface="Times New Roman"/>
                <a:cs typeface="Times New Roman"/>
              </a:rPr>
              <a:t>gypsy, </a:t>
            </a:r>
            <a:r>
              <a:rPr lang="en-US" dirty="0">
                <a:latin typeface="Times New Roman"/>
                <a:cs typeface="Times New Roman"/>
              </a:rPr>
              <a:t>is a time </a:t>
            </a:r>
            <a:r>
              <a:rPr lang="en-US" dirty="0" smtClean="0">
                <a:latin typeface="Times New Roman"/>
                <a:cs typeface="Times New Roman"/>
              </a:rPr>
              <a:t>traveler. He </a:t>
            </a:r>
            <a:r>
              <a:rPr lang="en-US" dirty="0">
                <a:latin typeface="Times New Roman"/>
                <a:cs typeface="Times New Roman"/>
              </a:rPr>
              <a:t>is the only one who defeats time: he becomes immortal. </a:t>
            </a:r>
            <a:r>
              <a:rPr lang="en-US" dirty="0" smtClean="0">
                <a:latin typeface="Times New Roman"/>
                <a:cs typeface="Times New Roman"/>
              </a:rPr>
              <a:t>Time travel becomes plausible when time is not linear.</a:t>
            </a:r>
            <a:endParaRPr lang="en-US" dirty="0">
              <a:latin typeface="Times New Roman"/>
              <a:cs typeface="Times New Roman"/>
            </a:endParaRPr>
          </a:p>
          <a:p>
            <a:pPr>
              <a:spcAft>
                <a:spcPts val="600"/>
              </a:spcAft>
            </a:pPr>
            <a:r>
              <a:rPr lang="en-US" dirty="0">
                <a:latin typeface="Times New Roman"/>
                <a:cs typeface="Times New Roman"/>
              </a:rPr>
              <a:t>“…</a:t>
            </a:r>
            <a:r>
              <a:rPr lang="en-US" dirty="0" err="1">
                <a:latin typeface="Times New Roman"/>
                <a:cs typeface="Times New Roman"/>
              </a:rPr>
              <a:t>Melquíades</a:t>
            </a:r>
            <a:r>
              <a:rPr lang="en-US" dirty="0">
                <a:latin typeface="Times New Roman"/>
                <a:cs typeface="Times New Roman"/>
              </a:rPr>
              <a:t> had not put the events in the order of man’s conventional time, but had concentrated a century of daily episodes in such a way that they coexisted in one instant” (p.446). </a:t>
            </a:r>
          </a:p>
          <a:p>
            <a:pPr>
              <a:spcAft>
                <a:spcPts val="600"/>
              </a:spcAft>
            </a:pPr>
            <a:r>
              <a:rPr lang="en-US" dirty="0" err="1">
                <a:latin typeface="Times New Roman"/>
                <a:cs typeface="Times New Roman"/>
              </a:rPr>
              <a:t>Melquídes</a:t>
            </a:r>
            <a:r>
              <a:rPr lang="en-US" dirty="0">
                <a:latin typeface="Times New Roman"/>
                <a:cs typeface="Times New Roman"/>
              </a:rPr>
              <a:t>’ time code represents an alternative to “man’s conventional time”, that is to the view of time that Jose </a:t>
            </a:r>
            <a:r>
              <a:rPr lang="en-US" dirty="0" err="1">
                <a:latin typeface="Times New Roman"/>
                <a:cs typeface="Times New Roman"/>
              </a:rPr>
              <a:t>Arcadio</a:t>
            </a:r>
            <a:r>
              <a:rPr lang="en-US" dirty="0">
                <a:latin typeface="Times New Roman"/>
                <a:cs typeface="Times New Roman"/>
              </a:rPr>
              <a:t> rejects when he steps into a madness that turns out to be a higher wisdom. Only by leaving the “</a:t>
            </a:r>
            <a:r>
              <a:rPr lang="en-US" dirty="0" smtClean="0">
                <a:latin typeface="Times New Roman"/>
                <a:cs typeface="Times New Roman"/>
              </a:rPr>
              <a:t>conventional </a:t>
            </a:r>
            <a:r>
              <a:rPr lang="en-US" dirty="0">
                <a:latin typeface="Times New Roman"/>
                <a:cs typeface="Times New Roman"/>
              </a:rPr>
              <a:t>time” behind and steeping into the time symbolically inscribed in </a:t>
            </a:r>
            <a:r>
              <a:rPr lang="en-US" dirty="0" err="1">
                <a:latin typeface="Times New Roman"/>
                <a:cs typeface="Times New Roman"/>
              </a:rPr>
              <a:t>Melquíades</a:t>
            </a:r>
            <a:r>
              <a:rPr lang="en-US" dirty="0">
                <a:latin typeface="Times New Roman"/>
                <a:cs typeface="Times New Roman"/>
              </a:rPr>
              <a:t>’ code, can we take the leap that will reveal a new wisdom, in a vision of reality that was hidden by the time habits of succession and </a:t>
            </a:r>
            <a:r>
              <a:rPr lang="en-US" dirty="0" smtClean="0">
                <a:latin typeface="Times New Roman"/>
                <a:cs typeface="Times New Roman"/>
              </a:rPr>
              <a:t>predictability.</a:t>
            </a:r>
            <a:r>
              <a:rPr lang="en-US" baseline="30000" dirty="0" smtClean="0">
                <a:latin typeface="Times New Roman"/>
                <a:cs typeface="Times New Roman"/>
              </a:rPr>
              <a:t>9</a:t>
            </a:r>
            <a:endParaRPr lang="en-US" baseline="30000" dirty="0">
              <a:latin typeface="Times New Roman"/>
              <a:cs typeface="Times New Roman"/>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889802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a:cs typeface="Times New Roman"/>
              </a:rPr>
              <a:t>The Grandfather Paradox</a:t>
            </a:r>
            <a:endParaRPr lang="en-US" dirty="0">
              <a:latin typeface="Times New Roman"/>
              <a:cs typeface="Times New Roman"/>
            </a:endParaRPr>
          </a:p>
        </p:txBody>
      </p:sp>
      <p:sp>
        <p:nvSpPr>
          <p:cNvPr id="3" name="Content Placeholder 2"/>
          <p:cNvSpPr>
            <a:spLocks noGrp="1"/>
          </p:cNvSpPr>
          <p:nvPr>
            <p:ph sz="quarter" idx="1"/>
          </p:nvPr>
        </p:nvSpPr>
        <p:spPr/>
        <p:txBody>
          <a:bodyPr anchor="ctr"/>
          <a:lstStyle/>
          <a:p>
            <a:r>
              <a:rPr lang="en-US" dirty="0" smtClean="0">
                <a:latin typeface="Times New Roman"/>
                <a:cs typeface="Times New Roman"/>
              </a:rPr>
              <a:t>Our friend Sonia travels back in time and meets her grandparents</a:t>
            </a:r>
          </a:p>
          <a:p>
            <a:r>
              <a:rPr lang="en-US" dirty="0" smtClean="0">
                <a:latin typeface="Times New Roman"/>
                <a:cs typeface="Times New Roman"/>
              </a:rPr>
              <a:t>The paradox: </a:t>
            </a:r>
          </a:p>
          <a:p>
            <a:pPr lvl="1"/>
            <a:r>
              <a:rPr lang="en-US" dirty="0" smtClean="0">
                <a:latin typeface="Times New Roman"/>
                <a:cs typeface="Times New Roman"/>
              </a:rPr>
              <a:t>How can Sonia be sitting here telling us about her adventure if her grandparents never got together?</a:t>
            </a:r>
          </a:p>
          <a:p>
            <a:pPr lvl="1"/>
            <a:r>
              <a:rPr lang="en-US" dirty="0" smtClean="0">
                <a:latin typeface="Times New Roman"/>
                <a:cs typeface="Times New Roman"/>
              </a:rPr>
              <a:t>When she returns to 1934, can she bring her grandparents’ romance to a premature end?</a:t>
            </a:r>
            <a:endParaRPr lang="en-US" dirty="0">
              <a:latin typeface="Times New Roman"/>
              <a:cs typeface="Times New Roman"/>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1505150"/>
      </p:ext>
    </p:extLst>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a:cs typeface="Times New Roman"/>
              </a:rPr>
              <a:t>Questions</a:t>
            </a:r>
            <a:endParaRPr lang="en-US" dirty="0">
              <a:latin typeface="Times New Roman"/>
              <a:cs typeface="Times New Roman"/>
            </a:endParaRPr>
          </a:p>
        </p:txBody>
      </p:sp>
      <p:sp>
        <p:nvSpPr>
          <p:cNvPr id="3" name="Content Placeholder 2"/>
          <p:cNvSpPr>
            <a:spLocks noGrp="1"/>
          </p:cNvSpPr>
          <p:nvPr>
            <p:ph idx="1"/>
          </p:nvPr>
        </p:nvSpPr>
        <p:spPr/>
        <p:txBody>
          <a:bodyPr anchor="ctr">
            <a:normAutofit fontScale="85000" lnSpcReduction="20000"/>
          </a:bodyPr>
          <a:lstStyle/>
          <a:p>
            <a:pPr>
              <a:spcAft>
                <a:spcPts val="1200"/>
              </a:spcAft>
            </a:pPr>
            <a:r>
              <a:rPr lang="en-US" dirty="0" smtClean="0">
                <a:latin typeface="Times New Roman"/>
                <a:cs typeface="Times New Roman"/>
              </a:rPr>
              <a:t>In what ways do various media forms portray quantum physics?</a:t>
            </a:r>
          </a:p>
          <a:p>
            <a:pPr>
              <a:spcAft>
                <a:spcPts val="1200"/>
              </a:spcAft>
            </a:pPr>
            <a:r>
              <a:rPr lang="en-US" dirty="0" smtClean="0">
                <a:latin typeface="Times New Roman"/>
                <a:cs typeface="Times New Roman"/>
              </a:rPr>
              <a:t>How </a:t>
            </a:r>
            <a:r>
              <a:rPr lang="en-US" dirty="0">
                <a:latin typeface="Times New Roman"/>
                <a:cs typeface="Times New Roman"/>
              </a:rPr>
              <a:t>do </a:t>
            </a:r>
            <a:r>
              <a:rPr lang="en-US" dirty="0" smtClean="0">
                <a:latin typeface="Times New Roman"/>
                <a:cs typeface="Times New Roman"/>
              </a:rPr>
              <a:t>notions </a:t>
            </a:r>
            <a:r>
              <a:rPr lang="en-US" dirty="0">
                <a:latin typeface="Times New Roman"/>
                <a:cs typeface="Times New Roman"/>
              </a:rPr>
              <a:t>of time travel (and the lessons of time travel) relate to understandings of time we have studied so far? For example, Aristotle? Descartes? </a:t>
            </a:r>
            <a:endParaRPr lang="en-US" dirty="0" smtClean="0">
              <a:latin typeface="Times New Roman"/>
              <a:cs typeface="Times New Roman"/>
            </a:endParaRPr>
          </a:p>
          <a:p>
            <a:pPr>
              <a:spcAft>
                <a:spcPts val="1200"/>
              </a:spcAft>
            </a:pPr>
            <a:r>
              <a:rPr lang="en-US" dirty="0" smtClean="0">
                <a:latin typeface="Times New Roman"/>
                <a:cs typeface="Times New Roman"/>
              </a:rPr>
              <a:t>What are some major themes across the board in time travel literature, television, and movies?</a:t>
            </a:r>
          </a:p>
          <a:p>
            <a:pPr>
              <a:spcAft>
                <a:spcPts val="1200"/>
              </a:spcAft>
            </a:pPr>
            <a:r>
              <a:rPr lang="en-US" dirty="0" smtClean="0">
                <a:latin typeface="Times New Roman"/>
                <a:cs typeface="Times New Roman"/>
              </a:rPr>
              <a:t>Why do you think there is such a cultural obsession with time travel?</a:t>
            </a:r>
          </a:p>
          <a:p>
            <a:pPr>
              <a:spcAft>
                <a:spcPts val="1200"/>
              </a:spcAft>
            </a:pPr>
            <a:r>
              <a:rPr lang="en-US" dirty="0">
                <a:latin typeface="Times New Roman"/>
                <a:cs typeface="Times New Roman"/>
              </a:rPr>
              <a:t>What would you travel back in time to do</a:t>
            </a:r>
            <a:r>
              <a:rPr lang="en-US" dirty="0" smtClean="0">
                <a:latin typeface="Times New Roman"/>
                <a:cs typeface="Times New Roman"/>
              </a:rPr>
              <a:t>?</a:t>
            </a:r>
          </a:p>
          <a:p>
            <a:pPr marL="0" indent="0">
              <a:spcAft>
                <a:spcPts val="1200"/>
              </a:spcAft>
              <a:buNone/>
            </a:pPr>
            <a:endParaRPr lang="en-US" dirty="0" smtClean="0">
              <a:latin typeface="Times New Roman"/>
              <a:cs typeface="Times New Roman"/>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7427051"/>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a:cs typeface="Times New Roman"/>
              </a:rPr>
              <a:t>The Grandfather Paradox</a:t>
            </a:r>
            <a:endParaRPr lang="en-US" dirty="0">
              <a:latin typeface="Times New Roman"/>
              <a:cs typeface="Times New Roman"/>
            </a:endParaRPr>
          </a:p>
        </p:txBody>
      </p:sp>
      <p:sp>
        <p:nvSpPr>
          <p:cNvPr id="3" name="Content Placeholder 2"/>
          <p:cNvSpPr>
            <a:spLocks noGrp="1"/>
          </p:cNvSpPr>
          <p:nvPr>
            <p:ph sz="quarter" idx="1"/>
          </p:nvPr>
        </p:nvSpPr>
        <p:spPr/>
        <p:txBody>
          <a:bodyPr anchor="ctr"/>
          <a:lstStyle/>
          <a:p>
            <a:pPr>
              <a:spcAft>
                <a:spcPts val="3600"/>
              </a:spcAft>
            </a:pPr>
            <a:r>
              <a:rPr lang="en-US" dirty="0" smtClean="0">
                <a:latin typeface="Times New Roman"/>
                <a:cs typeface="Times New Roman"/>
              </a:rPr>
              <a:t>If Sonia can prevent her own birth, there is a contradiction</a:t>
            </a:r>
          </a:p>
          <a:p>
            <a:pPr>
              <a:spcAft>
                <a:spcPts val="3600"/>
              </a:spcAft>
            </a:pPr>
            <a:r>
              <a:rPr lang="en-US" dirty="0" smtClean="0">
                <a:latin typeface="Times New Roman"/>
                <a:cs typeface="Times New Roman"/>
              </a:rPr>
              <a:t>If she cannot, that inability conflicts with common sense, for what would prevent Sonia from behaving as she pleases?</a:t>
            </a:r>
            <a:endParaRPr lang="en-US" dirty="0">
              <a:latin typeface="Times New Roman"/>
              <a:cs typeface="Times New Roman"/>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24615742"/>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a:cs typeface="Times New Roman"/>
              </a:rPr>
              <a:t>The Painter and the Critic</a:t>
            </a:r>
            <a:endParaRPr lang="en-US" dirty="0">
              <a:latin typeface="Times New Roman"/>
              <a:cs typeface="Times New Roman"/>
            </a:endParaRPr>
          </a:p>
        </p:txBody>
      </p:sp>
      <p:sp>
        <p:nvSpPr>
          <p:cNvPr id="3" name="Content Placeholder 2"/>
          <p:cNvSpPr>
            <a:spLocks noGrp="1"/>
          </p:cNvSpPr>
          <p:nvPr>
            <p:ph sz="quarter" idx="1"/>
          </p:nvPr>
        </p:nvSpPr>
        <p:spPr/>
        <p:txBody>
          <a:bodyPr anchor="ctr"/>
          <a:lstStyle/>
          <a:p>
            <a:pPr>
              <a:spcAft>
                <a:spcPts val="1800"/>
              </a:spcAft>
            </a:pPr>
            <a:r>
              <a:rPr lang="en-US" dirty="0" smtClean="0">
                <a:latin typeface="Times New Roman"/>
                <a:cs typeface="Times New Roman"/>
              </a:rPr>
              <a:t>An art critic from the future visits a 20</a:t>
            </a:r>
            <a:r>
              <a:rPr lang="en-US" baseline="30000" dirty="0" smtClean="0">
                <a:latin typeface="Times New Roman"/>
                <a:cs typeface="Times New Roman"/>
              </a:rPr>
              <a:t>th</a:t>
            </a:r>
            <a:r>
              <a:rPr lang="en-US" dirty="0" smtClean="0">
                <a:latin typeface="Times New Roman"/>
                <a:cs typeface="Times New Roman"/>
              </a:rPr>
              <a:t> century painter</a:t>
            </a:r>
          </a:p>
          <a:p>
            <a:pPr lvl="1">
              <a:spcAft>
                <a:spcPts val="1800"/>
              </a:spcAft>
            </a:pPr>
            <a:r>
              <a:rPr lang="en-US" dirty="0" smtClean="0">
                <a:latin typeface="Times New Roman"/>
                <a:cs typeface="Times New Roman"/>
              </a:rPr>
              <a:t>Reproductions exist because they’re copied from the paintings, and the paintings exist because they’re copied from the reproductions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73172479"/>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a:cs typeface="Times New Roman"/>
              </a:rPr>
              <a:t>Relativity</a:t>
            </a:r>
            <a:endParaRPr lang="en-US" dirty="0">
              <a:latin typeface="Times New Roman"/>
              <a:cs typeface="Times New Roman"/>
            </a:endParaRPr>
          </a:p>
        </p:txBody>
      </p:sp>
      <p:sp>
        <p:nvSpPr>
          <p:cNvPr id="3" name="Content Placeholder 2"/>
          <p:cNvSpPr>
            <a:spLocks noGrp="1"/>
          </p:cNvSpPr>
          <p:nvPr>
            <p:ph sz="quarter" idx="1"/>
          </p:nvPr>
        </p:nvSpPr>
        <p:spPr/>
        <p:txBody>
          <a:bodyPr/>
          <a:lstStyle/>
          <a:p>
            <a:r>
              <a:rPr lang="en-US" dirty="0" smtClean="0">
                <a:latin typeface="Times New Roman"/>
                <a:cs typeface="Times New Roman"/>
              </a:rPr>
              <a:t>Physicists traditionally invoke a chronology principle that rules out travel to the past– travel to the future is fine </a:t>
            </a:r>
          </a:p>
          <a:p>
            <a:pPr lvl="1"/>
            <a:r>
              <a:rPr lang="en-US" dirty="0" smtClean="0">
                <a:latin typeface="Times New Roman"/>
                <a:cs typeface="Times New Roman"/>
              </a:rPr>
              <a:t>Einstein’s theory of relativity and aging </a:t>
            </a:r>
          </a:p>
          <a:p>
            <a:pPr lvl="1"/>
            <a:r>
              <a:rPr lang="en-US" dirty="0" smtClean="0">
                <a:latin typeface="Times New Roman"/>
                <a:cs typeface="Times New Roman"/>
              </a:rPr>
              <a:t>Four dimensional space time</a:t>
            </a:r>
          </a:p>
          <a:p>
            <a:pPr lvl="1"/>
            <a:r>
              <a:rPr lang="en-US" dirty="0" smtClean="0">
                <a:latin typeface="Times New Roman"/>
                <a:cs typeface="Times New Roman"/>
              </a:rPr>
              <a:t>Your life forms a four-dimensional “worm” or “</a:t>
            </a:r>
            <a:r>
              <a:rPr lang="en-US" dirty="0" err="1" smtClean="0">
                <a:latin typeface="Times New Roman"/>
                <a:cs typeface="Times New Roman"/>
              </a:rPr>
              <a:t>worldline</a:t>
            </a:r>
            <a:r>
              <a:rPr lang="en-US" dirty="0" smtClean="0">
                <a:latin typeface="Times New Roman"/>
                <a:cs typeface="Times New Roman"/>
              </a:rPr>
              <a:t>” in space-time</a:t>
            </a:r>
          </a:p>
          <a:p>
            <a:pPr lvl="1"/>
            <a:r>
              <a:rPr lang="en-US" dirty="0" smtClean="0">
                <a:latin typeface="Times New Roman"/>
                <a:cs typeface="Times New Roman"/>
              </a:rPr>
              <a:t>A flash of light spreading out in all four direction forms a cone in space time– a “</a:t>
            </a:r>
            <a:r>
              <a:rPr lang="en-US" dirty="0" err="1" smtClean="0">
                <a:latin typeface="Times New Roman"/>
                <a:cs typeface="Times New Roman"/>
              </a:rPr>
              <a:t>lightcone</a:t>
            </a:r>
            <a:r>
              <a:rPr lang="en-US" dirty="0" smtClean="0">
                <a:latin typeface="Times New Roman"/>
                <a:cs typeface="Times New Roman"/>
              </a:rPr>
              <a:t>”</a:t>
            </a:r>
            <a:endParaRPr lang="en-US" dirty="0">
              <a:latin typeface="Times New Roman"/>
              <a:cs typeface="Times New Roman"/>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89235043"/>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 name="Title 18"/>
          <p:cNvSpPr>
            <a:spLocks noGrp="1"/>
          </p:cNvSpPr>
          <p:nvPr>
            <p:ph type="title"/>
          </p:nvPr>
        </p:nvSpPr>
        <p:spPr/>
        <p:txBody>
          <a:bodyPr/>
          <a:lstStyle/>
          <a:p>
            <a:r>
              <a:rPr lang="en-US" dirty="0" err="1" smtClean="0">
                <a:latin typeface="Times New Roman"/>
                <a:cs typeface="Times New Roman"/>
              </a:rPr>
              <a:t>Lightcone</a:t>
            </a:r>
            <a:endParaRPr lang="en-US" dirty="0">
              <a:latin typeface="Times New Roman"/>
              <a:cs typeface="Times New Roman"/>
            </a:endParaRPr>
          </a:p>
        </p:txBody>
      </p:sp>
      <p:pic>
        <p:nvPicPr>
          <p:cNvPr id="5" name="Content Placeholder 4" descr="300px-World_line.svg.png"/>
          <p:cNvPicPr>
            <a:picLocks noGrp="1" noChangeAspect="1"/>
          </p:cNvPicPr>
          <p:nvPr>
            <p:ph sz="quarter" idx="1"/>
          </p:nvPr>
        </p:nvPicPr>
        <p:blipFill>
          <a:blip r:embed="rId2"/>
          <a:srcRect l="-44864" r="-44864"/>
          <a:stretch>
            <a:fillRect/>
          </a:stretch>
        </p:blipFill>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50403839"/>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a:cs typeface="Times New Roman"/>
              </a:rPr>
              <a:t>Terms</a:t>
            </a:r>
            <a:endParaRPr lang="en-US" dirty="0">
              <a:latin typeface="Times New Roman"/>
              <a:cs typeface="Times New Roman"/>
            </a:endParaRPr>
          </a:p>
        </p:txBody>
      </p:sp>
      <p:sp>
        <p:nvSpPr>
          <p:cNvPr id="3" name="Content Placeholder 2"/>
          <p:cNvSpPr>
            <a:spLocks noGrp="1"/>
          </p:cNvSpPr>
          <p:nvPr>
            <p:ph sz="quarter" idx="1"/>
          </p:nvPr>
        </p:nvSpPr>
        <p:spPr/>
        <p:txBody>
          <a:bodyPr>
            <a:normAutofit fontScale="85000" lnSpcReduction="20000"/>
          </a:bodyPr>
          <a:lstStyle/>
          <a:p>
            <a:r>
              <a:rPr lang="en-US" i="1" dirty="0" smtClean="0">
                <a:latin typeface="Times New Roman"/>
                <a:cs typeface="Times New Roman"/>
              </a:rPr>
              <a:t>Closed </a:t>
            </a:r>
            <a:r>
              <a:rPr lang="en-US" i="1" dirty="0" err="1" smtClean="0">
                <a:latin typeface="Times New Roman"/>
                <a:cs typeface="Times New Roman"/>
              </a:rPr>
              <a:t>timelike</a:t>
            </a:r>
            <a:r>
              <a:rPr lang="en-US" i="1" dirty="0" smtClean="0">
                <a:latin typeface="Times New Roman"/>
                <a:cs typeface="Times New Roman"/>
              </a:rPr>
              <a:t> curve</a:t>
            </a:r>
            <a:r>
              <a:rPr lang="en-US" dirty="0" smtClean="0">
                <a:latin typeface="Times New Roman"/>
                <a:cs typeface="Times New Roman"/>
              </a:rPr>
              <a:t>: space time gets so distorted it forms a closed loop</a:t>
            </a:r>
          </a:p>
          <a:p>
            <a:r>
              <a:rPr lang="en-US" i="1" dirty="0" smtClean="0">
                <a:latin typeface="Times New Roman"/>
                <a:cs typeface="Times New Roman"/>
              </a:rPr>
              <a:t>Autonomy principle</a:t>
            </a:r>
            <a:r>
              <a:rPr lang="en-US" dirty="0" smtClean="0">
                <a:latin typeface="Times New Roman"/>
                <a:cs typeface="Times New Roman"/>
              </a:rPr>
              <a:t>: it is possible to create in our immediate environment any configuration of matter that the laws of physics permit locally</a:t>
            </a:r>
          </a:p>
          <a:p>
            <a:r>
              <a:rPr lang="en-US" i="1" dirty="0" smtClean="0">
                <a:latin typeface="Times New Roman"/>
                <a:cs typeface="Times New Roman"/>
              </a:rPr>
              <a:t>Consistency principle</a:t>
            </a:r>
            <a:r>
              <a:rPr lang="en-US" dirty="0" smtClean="0">
                <a:latin typeface="Times New Roman"/>
                <a:cs typeface="Times New Roman"/>
              </a:rPr>
              <a:t>: the only configurations of matter that can occur locally are those that are self-consistent globally</a:t>
            </a:r>
          </a:p>
          <a:p>
            <a:pPr lvl="1"/>
            <a:r>
              <a:rPr lang="en-US" dirty="0" smtClean="0">
                <a:latin typeface="Times New Roman"/>
                <a:cs typeface="Times New Roman"/>
              </a:rPr>
              <a:t>Ex. Grandfather paradox</a:t>
            </a:r>
          </a:p>
          <a:p>
            <a:r>
              <a:rPr lang="en-US" i="1" dirty="0" smtClean="0">
                <a:latin typeface="Times New Roman"/>
                <a:cs typeface="Times New Roman"/>
              </a:rPr>
              <a:t>Knowledge paradox</a:t>
            </a:r>
            <a:r>
              <a:rPr lang="en-US" dirty="0" smtClean="0">
                <a:latin typeface="Times New Roman"/>
                <a:cs typeface="Times New Roman"/>
              </a:rPr>
              <a:t>: knowledge can only come into existence as a result of problem-solving processes </a:t>
            </a:r>
          </a:p>
          <a:p>
            <a:pPr lvl="1"/>
            <a:r>
              <a:rPr lang="en-US" dirty="0" smtClean="0">
                <a:latin typeface="Times New Roman"/>
                <a:cs typeface="Times New Roman"/>
              </a:rPr>
              <a:t>Ex. Art Critic</a:t>
            </a:r>
            <a:endParaRPr lang="en-US" dirty="0">
              <a:latin typeface="Times New Roman"/>
              <a:cs typeface="Times New Roman"/>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4855574"/>
      </p:ext>
    </p:extLst>
  </p:cSld>
  <p:clrMapOvr>
    <a:masterClrMapping/>
  </p:clrMapOvr>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518</TotalTime>
  <Words>3158</Words>
  <Application>Microsoft Macintosh PowerPoint</Application>
  <PresentationFormat>On-screen Show (4:3)</PresentationFormat>
  <Paragraphs>194</Paragraphs>
  <Slides>40</Slides>
  <Notes>13</Notes>
  <HiddenSlides>0</HiddenSlides>
  <MMClips>0</MMClips>
  <ScaleCrop>false</ScaleCrop>
  <HeadingPairs>
    <vt:vector size="4" baseType="variant">
      <vt:variant>
        <vt:lpstr>Design Template</vt:lpstr>
      </vt:variant>
      <vt:variant>
        <vt:i4>1</vt:i4>
      </vt:variant>
      <vt:variant>
        <vt:lpstr>Slide Titles</vt:lpstr>
      </vt:variant>
      <vt:variant>
        <vt:i4>40</vt:i4>
      </vt:variant>
    </vt:vector>
  </HeadingPairs>
  <TitlesOfParts>
    <vt:vector size="41" baseType="lpstr">
      <vt:lpstr> Black </vt:lpstr>
      <vt:lpstr>Time Travel</vt:lpstr>
      <vt:lpstr>Outline</vt:lpstr>
      <vt:lpstr>The Quantum Physics of Time Travel</vt:lpstr>
      <vt:lpstr>The Grandfather Paradox</vt:lpstr>
      <vt:lpstr>The Grandfather Paradox</vt:lpstr>
      <vt:lpstr>The Painter and the Critic</vt:lpstr>
      <vt:lpstr>Relativity</vt:lpstr>
      <vt:lpstr>Lightcone</vt:lpstr>
      <vt:lpstr>Terms</vt:lpstr>
      <vt:lpstr>Quantum Mechanics</vt:lpstr>
      <vt:lpstr>Slide 11</vt:lpstr>
      <vt:lpstr>Time Travel in Literature</vt:lpstr>
      <vt:lpstr>Traveling to the Future</vt:lpstr>
      <vt:lpstr>Traveling Back in Time</vt:lpstr>
      <vt:lpstr>Experiencing Time Traveling in the Present (1/2)</vt:lpstr>
      <vt:lpstr>Experiencing Time Traveling in the Present (2/2)</vt:lpstr>
      <vt:lpstr>Time Travel in Film</vt:lpstr>
      <vt:lpstr>Play Tova’s movie clips </vt:lpstr>
      <vt:lpstr>Movies and the Grandfather Paradox</vt:lpstr>
      <vt:lpstr>Why Time Travel?</vt:lpstr>
      <vt:lpstr>Consequences</vt:lpstr>
      <vt:lpstr>Time Travel Vehicle</vt:lpstr>
      <vt:lpstr>Rift in the Space Time Continuum</vt:lpstr>
      <vt:lpstr>Time Travel in Mainstream Media</vt:lpstr>
      <vt:lpstr>Play Leah’s TV show clips</vt:lpstr>
      <vt:lpstr>Various TV Shows</vt:lpstr>
      <vt:lpstr>Lessons Learned From TV Time Travel…</vt:lpstr>
      <vt:lpstr>Slide 28</vt:lpstr>
      <vt:lpstr>100 Years of Solitude</vt:lpstr>
      <vt:lpstr>Time Travel in One Hundred Years of Solitude </vt:lpstr>
      <vt:lpstr>Several Interpretations of Time</vt:lpstr>
      <vt:lpstr>Linear Time</vt:lpstr>
      <vt:lpstr>Circular Time</vt:lpstr>
      <vt:lpstr>Circular Time (Continued)</vt:lpstr>
      <vt:lpstr>Relative Time</vt:lpstr>
      <vt:lpstr>Qualitative Measures of Time</vt:lpstr>
      <vt:lpstr>Time Travel</vt:lpstr>
      <vt:lpstr>Time Travel </vt:lpstr>
      <vt:lpstr>Time Travel (Melquídes)</vt:lpstr>
      <vt:lpstr>Questions</vt:lpstr>
    </vt:vector>
  </TitlesOfParts>
  <Company>Dartmouth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Chu</dc:creator>
  <cp:lastModifiedBy>Maura Riley</cp:lastModifiedBy>
  <cp:revision>23</cp:revision>
  <cp:lastPrinted>2013-03-04T14:36:55Z</cp:lastPrinted>
  <dcterms:created xsi:type="dcterms:W3CDTF">2013-03-04T14:35:01Z</dcterms:created>
  <dcterms:modified xsi:type="dcterms:W3CDTF">2013-03-04T14:37:14Z</dcterms:modified>
</cp:coreProperties>
</file>