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9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81711499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8" name="Shape 13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5" name="Shape 14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1" name="Shape 15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9" name="Shape 15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5" name="Shape 16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2" name="Shape 17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8" name="Shape 17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3979800"/>
            <a:ext cx="9144000" cy="2878199"/>
          </a:xfrm>
          <a:prstGeom prst="rect">
            <a:avLst/>
          </a:prstGeom>
          <a:solidFill>
            <a:schemeClr val="lt1"/>
          </a:solidFill>
          <a:ln>
            <a:noFill/>
          </a:ln>
        </p:spPr>
        <p:txBody>
          <a:bodyPr lIns="91425" tIns="45700" rIns="91425" bIns="45700" anchor="ctr" anchorCtr="0">
            <a:noAutofit/>
          </a:bodyPr>
          <a:lstStyle/>
          <a:p>
            <a:endParaRPr/>
          </a:p>
        </p:txBody>
      </p:sp>
      <p:sp>
        <p:nvSpPr>
          <p:cNvPr id="9" name="Shape 9"/>
          <p:cNvSpPr/>
          <p:nvPr/>
        </p:nvSpPr>
        <p:spPr>
          <a:xfrm>
            <a:off x="0" y="3190900"/>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0" name="Shape 10"/>
          <p:cNvSpPr/>
          <p:nvPr/>
        </p:nvSpPr>
        <p:spPr>
          <a:xfrm rot="10800000" flipH="1">
            <a:off x="0" y="39804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1" name="Shape 11"/>
          <p:cNvSpPr txBox="1">
            <a:spLocks noGrp="1"/>
          </p:cNvSpPr>
          <p:nvPr>
            <p:ph type="ctrTitle"/>
          </p:nvPr>
        </p:nvSpPr>
        <p:spPr>
          <a:xfrm>
            <a:off x="685800" y="2329190"/>
            <a:ext cx="7772400" cy="1650599"/>
          </a:xfrm>
          <a:prstGeom prst="rect">
            <a:avLst/>
          </a:prstGeom>
          <a:noFill/>
          <a:ln>
            <a:noFill/>
          </a:ln>
        </p:spPr>
        <p:txBody>
          <a:bodyPr lIns="91425" tIns="91425" rIns="91425" bIns="91425" anchor="b" anchorCtr="0"/>
          <a:lstStyle>
            <a:lvl1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12" name="Shape 12"/>
          <p:cNvSpPr txBox="1">
            <a:spLocks noGrp="1"/>
          </p:cNvSpPr>
          <p:nvPr>
            <p:ph type="subTitle" idx="1"/>
          </p:nvPr>
        </p:nvSpPr>
        <p:spPr>
          <a:xfrm>
            <a:off x="685800" y="4124476"/>
            <a:ext cx="7772400" cy="8888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4" name="Shape 14"/>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15" name="Shape 15"/>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6" name="Shape 16"/>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18" name="Shape 18"/>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0" name="Shape 20"/>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21" name="Shape 21"/>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4" name="Shape 24"/>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5" name="Shape 25"/>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6"/>
        <p:cNvGrpSpPr/>
        <p:nvPr/>
      </p:nvGrpSpPr>
      <p:grpSpPr>
        <a:xfrm>
          <a:off x="0" y="0"/>
          <a:ext cx="0" cy="0"/>
          <a:chOff x="0" y="0"/>
          <a:chExt cx="0" cy="0"/>
        </a:xfrm>
      </p:grpSpPr>
      <p:sp>
        <p:nvSpPr>
          <p:cNvPr id="27" name="Shape 27"/>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28" name="Shape 28"/>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30" name="Shape 30"/>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1"/>
        <p:cNvGrpSpPr/>
        <p:nvPr/>
      </p:nvGrpSpPr>
      <p:grpSpPr>
        <a:xfrm>
          <a:off x="0" y="0"/>
          <a:ext cx="0" cy="0"/>
          <a:chOff x="0" y="0"/>
          <a:chExt cx="0" cy="0"/>
        </a:xfrm>
      </p:grpSpPr>
      <p:sp>
        <p:nvSpPr>
          <p:cNvPr id="32" name="Shape 32"/>
          <p:cNvSpPr/>
          <p:nvPr/>
        </p:nvSpPr>
        <p:spPr>
          <a:xfrm rot="10800000" flipH="1">
            <a:off x="0" y="5883599"/>
            <a:ext cx="9144000" cy="974400"/>
          </a:xfrm>
          <a:prstGeom prst="rect">
            <a:avLst/>
          </a:prstGeom>
          <a:solidFill>
            <a:schemeClr val="lt1"/>
          </a:solidFill>
          <a:ln>
            <a:noFill/>
          </a:ln>
        </p:spPr>
        <p:txBody>
          <a:bodyPr lIns="91425" tIns="45700" rIns="91425" bIns="45700" anchor="ctr" anchorCtr="0">
            <a:noAutofit/>
          </a:bodyPr>
          <a:lstStyle/>
          <a:p>
            <a:endParaRPr/>
          </a:p>
        </p:txBody>
      </p:sp>
      <p:sp>
        <p:nvSpPr>
          <p:cNvPr id="33" name="Shape 33"/>
          <p:cNvSpPr/>
          <p:nvPr/>
        </p:nvSpPr>
        <p:spPr>
          <a:xfrm flipH="1">
            <a:off x="4526627" y="5094446"/>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34" name="Shape 34"/>
          <p:cNvSpPr/>
          <p:nvPr/>
        </p:nvSpPr>
        <p:spPr>
          <a:xfrm rot="10800000">
            <a:off x="4526627" y="5884005"/>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35" name="Shape 35"/>
          <p:cNvSpPr txBox="1">
            <a:spLocks noGrp="1"/>
          </p:cNvSpPr>
          <p:nvPr>
            <p:ph type="body" idx="1"/>
          </p:nvPr>
        </p:nvSpPr>
        <p:spPr>
          <a:xfrm>
            <a:off x="457200" y="5895635"/>
            <a:ext cx="8229600" cy="6738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1pPr>
            <a:lvl2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2pPr>
            <a:lvl3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3pPr>
            <a:lvl4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4pPr>
            <a:lvl5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5pPr>
            <a:lvl6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6pPr>
            <a:lvl7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7pPr>
            <a:lvl8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8pPr>
            <a:lvl9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Shape 37"/>
          <p:cNvSpPr/>
          <p:nvPr/>
        </p:nvSpPr>
        <p:spPr>
          <a:xfrm>
            <a:off x="6676" y="101675"/>
            <a:ext cx="9134130" cy="673972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Georgia"/>
                <a:ea typeface="Georgia"/>
                <a:cs typeface="Georgia"/>
                <a:sym typeface="Georgia"/>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Georgia"/>
                <a:ea typeface="Georgia"/>
                <a:cs typeface="Georgia"/>
                <a:sym typeface="Georgia"/>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Georgia"/>
                <a:ea typeface="Georgia"/>
                <a:cs typeface="Georgia"/>
                <a:sym typeface="Georgia"/>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changingminds.org/disciplines/psychoanalysis/theorists/freud.htm" TargetMode="External"/><Relationship Id="rId4" Type="http://schemas.openxmlformats.org/officeDocument/2006/relationships/hyperlink" Target="http://changingminds.org/explanations/behaviors/coping/defense_mechanisms.htm"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1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ctrTitle"/>
          </p:nvPr>
        </p:nvSpPr>
        <p:spPr>
          <a:xfrm>
            <a:off x="685800" y="1126690"/>
            <a:ext cx="7772400" cy="1650599"/>
          </a:xfrm>
          <a:prstGeom prst="rect">
            <a:avLst/>
          </a:prstGeom>
        </p:spPr>
        <p:txBody>
          <a:bodyPr lIns="91425" tIns="91425" rIns="91425" bIns="91425" anchor="b" anchorCtr="0">
            <a:noAutofit/>
          </a:bodyPr>
          <a:lstStyle/>
          <a:p>
            <a:pPr lvl="0" rtl="0">
              <a:buNone/>
            </a:pPr>
            <a:r>
              <a:rPr lang="en"/>
              <a:t>Mind Time and Body Time:</a:t>
            </a:r>
          </a:p>
          <a:p>
            <a:pPr>
              <a:buNone/>
            </a:pPr>
            <a:r>
              <a:rPr lang="en" sz="2400"/>
              <a:t>Poe, Freud's </a:t>
            </a:r>
            <a:r>
              <a:rPr lang="en" sz="2400" i="1"/>
              <a:t>Wolf Man</a:t>
            </a:r>
            <a:r>
              <a:rPr lang="en" sz="2400"/>
              <a:t>, and Aveni's </a:t>
            </a:r>
            <a:r>
              <a:rPr lang="en" sz="2400" i="1"/>
              <a:t>Empires of Time</a:t>
            </a:r>
            <a:r>
              <a:rPr lang="en" sz="2400"/>
              <a:t> </a:t>
            </a:r>
          </a:p>
        </p:txBody>
      </p:sp>
      <p:sp>
        <p:nvSpPr>
          <p:cNvPr id="46" name="Shape 46"/>
          <p:cNvSpPr txBox="1">
            <a:spLocks noGrp="1"/>
          </p:cNvSpPr>
          <p:nvPr>
            <p:ph type="subTitle" idx="1"/>
          </p:nvPr>
        </p:nvSpPr>
        <p:spPr>
          <a:xfrm>
            <a:off x="685800" y="4443851"/>
            <a:ext cx="7772400" cy="888899"/>
          </a:xfrm>
          <a:prstGeom prst="rect">
            <a:avLst/>
          </a:prstGeom>
        </p:spPr>
        <p:txBody>
          <a:bodyPr lIns="91425" tIns="91425" rIns="91425" bIns="91425" anchor="t" anchorCtr="0">
            <a:noAutofit/>
          </a:bodyPr>
          <a:lstStyle/>
          <a:p>
            <a:pPr lvl="0" rtl="0">
              <a:buNone/>
            </a:pPr>
            <a:r>
              <a:rPr lang="en" i="0">
                <a:solidFill>
                  <a:srgbClr val="4C1130"/>
                </a:solidFill>
              </a:rPr>
              <a:t>Tramon McZeal, Kristina Williams, Stephanie Hernandez, Stephen Greene, Alice Lloyd, Sutton Lowry</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Wolf Dream and the Primal Scene</a:t>
            </a:r>
          </a:p>
        </p:txBody>
      </p:sp>
      <p:sp>
        <p:nvSpPr>
          <p:cNvPr id="103" name="Shape 103"/>
          <p:cNvSpPr txBox="1">
            <a:spLocks noGrp="1"/>
          </p:cNvSpPr>
          <p:nvPr>
            <p:ph type="body" idx="1"/>
          </p:nvPr>
        </p:nvSpPr>
        <p:spPr>
          <a:xfrm>
            <a:off x="457200" y="1451100"/>
            <a:ext cx="8229600" cy="4967700"/>
          </a:xfrm>
          <a:prstGeom prst="rect">
            <a:avLst/>
          </a:prstGeom>
        </p:spPr>
        <p:txBody>
          <a:bodyPr lIns="91425" tIns="91425" rIns="91425" bIns="91425" anchor="t" anchorCtr="0">
            <a:noAutofit/>
          </a:bodyPr>
          <a:lstStyle/>
          <a:p>
            <a:pPr marL="457200" lvl="0" indent="-419100" rtl="0">
              <a:buClr>
                <a:schemeClr val="dk1"/>
              </a:buClr>
              <a:buSzPct val="249999"/>
              <a:buFont typeface="Arial"/>
              <a:buChar char="•"/>
            </a:pPr>
            <a:r>
              <a:rPr lang="en" sz="2000"/>
              <a:t>Primal Scene</a:t>
            </a:r>
          </a:p>
          <a:p>
            <a:pPr marL="457200" lvl="0" indent="-419100" rtl="0">
              <a:buClr>
                <a:schemeClr val="dk1"/>
              </a:buClr>
              <a:buSzPct val="249999"/>
              <a:buFont typeface="Arial"/>
              <a:buChar char="•"/>
            </a:pPr>
            <a:r>
              <a:rPr lang="en" sz="2000"/>
              <a:t>Castration Anxiety: </a:t>
            </a:r>
          </a:p>
          <a:p>
            <a:endParaRPr lang="en" sz="2000"/>
          </a:p>
          <a:p>
            <a:endParaRPr lang="en" sz="2000"/>
          </a:p>
          <a:p>
            <a:endParaRPr lang="en" sz="2000"/>
          </a:p>
          <a:p>
            <a:endParaRPr lang="en" sz="2000"/>
          </a:p>
          <a:p>
            <a:endParaRPr lang="en" sz="2000"/>
          </a:p>
          <a:p>
            <a:endParaRPr lang="en" sz="2000"/>
          </a:p>
          <a:p>
            <a:endParaRPr lang="en" sz="2000"/>
          </a:p>
          <a:p>
            <a:pPr marL="457200" lvl="0" indent="-419100" rtl="0">
              <a:buClr>
                <a:schemeClr val="dk1"/>
              </a:buClr>
              <a:buSzPct val="249999"/>
              <a:buFont typeface="Arial"/>
              <a:buChar char="•"/>
            </a:pPr>
            <a:r>
              <a:rPr lang="en" sz="2000">
                <a:solidFill>
                  <a:srgbClr val="000000"/>
                </a:solidFill>
              </a:rPr>
              <a:t>Transferring his emotional trauma from the past to the present </a:t>
            </a:r>
          </a:p>
          <a:p>
            <a:pPr marL="457200" lvl="0" indent="-419100" rtl="0">
              <a:buClr>
                <a:schemeClr val="dk1"/>
              </a:buClr>
              <a:buSzPct val="249999"/>
              <a:buFont typeface="Arial"/>
              <a:buChar char="•"/>
            </a:pPr>
            <a:r>
              <a:rPr lang="en" sz="2000"/>
              <a:t>Viewed his life by associating current events with past events</a:t>
            </a:r>
          </a:p>
          <a:p>
            <a:pPr marL="914400" lvl="1" indent="-381000" rtl="0">
              <a:buClr>
                <a:schemeClr val="dk1"/>
              </a:buClr>
              <a:buSzPct val="120000"/>
              <a:buFont typeface="Courier New"/>
              <a:buChar char="o"/>
            </a:pPr>
            <a:r>
              <a:rPr lang="en" sz="2000"/>
              <a:t>Had to rewire his brain to associate events with chronological time/order </a:t>
            </a:r>
          </a:p>
        </p:txBody>
      </p:sp>
      <p:sp>
        <p:nvSpPr>
          <p:cNvPr id="104" name="Shape 104"/>
          <p:cNvSpPr/>
          <p:nvPr/>
        </p:nvSpPr>
        <p:spPr>
          <a:xfrm>
            <a:off x="2399955" y="2428425"/>
            <a:ext cx="4344089" cy="2639600"/>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Mind Time and Body Time</a:t>
            </a:r>
          </a:p>
        </p:txBody>
      </p:sp>
      <p:sp>
        <p:nvSpPr>
          <p:cNvPr id="110" name="Shape 110"/>
          <p:cNvSpPr txBox="1">
            <a:spLocks noGrp="1"/>
          </p:cNvSpPr>
          <p:nvPr>
            <p:ph type="body" idx="1"/>
          </p:nvPr>
        </p:nvSpPr>
        <p:spPr>
          <a:xfrm>
            <a:off x="457200" y="1417637"/>
            <a:ext cx="8229600" cy="4967700"/>
          </a:xfrm>
          <a:prstGeom prst="rect">
            <a:avLst/>
          </a:prstGeom>
        </p:spPr>
        <p:txBody>
          <a:bodyPr lIns="91425" tIns="91425" rIns="91425" bIns="91425" anchor="t" anchorCtr="0">
            <a:noAutofit/>
          </a:bodyPr>
          <a:lstStyle/>
          <a:p>
            <a:pPr marL="457200" lvl="0" indent="-419100" rtl="0">
              <a:buClr>
                <a:schemeClr val="dk1"/>
              </a:buClr>
              <a:buSzPct val="249999"/>
              <a:buFont typeface="Arial"/>
              <a:buChar char="•"/>
            </a:pPr>
            <a:r>
              <a:rPr lang="en" sz="2000"/>
              <a:t>St. Augustine: </a:t>
            </a:r>
            <a:r>
              <a:rPr lang="en" sz="2000" b="1">
                <a:solidFill>
                  <a:srgbClr val="000043"/>
                </a:solidFill>
                <a:latin typeface="Arial"/>
                <a:ea typeface="Arial"/>
                <a:cs typeface="Arial"/>
                <a:sym typeface="Arial"/>
              </a:rPr>
              <a:t>His analysis of </a:t>
            </a:r>
            <a:r>
              <a:rPr lang="en" sz="2000" b="1">
                <a:solidFill>
                  <a:srgbClr val="810000"/>
                </a:solidFill>
                <a:latin typeface="Arial"/>
                <a:ea typeface="Arial"/>
                <a:cs typeface="Arial"/>
                <a:sym typeface="Arial"/>
              </a:rPr>
              <a:t>Time</a:t>
            </a:r>
            <a:r>
              <a:rPr lang="en" sz="2000" b="1">
                <a:solidFill>
                  <a:srgbClr val="000043"/>
                </a:solidFill>
                <a:latin typeface="Arial"/>
                <a:ea typeface="Arial"/>
                <a:cs typeface="Arial"/>
                <a:sym typeface="Arial"/>
              </a:rPr>
              <a:t> as presented in his treatise, </a:t>
            </a:r>
            <a:r>
              <a:rPr lang="en" sz="2000" b="1" i="1">
                <a:solidFill>
                  <a:srgbClr val="000043"/>
                </a:solidFill>
                <a:latin typeface="Arial"/>
                <a:ea typeface="Arial"/>
                <a:cs typeface="Arial"/>
                <a:sym typeface="Arial"/>
              </a:rPr>
              <a:t>The Confessions: Book XI, Time and Eternity</a:t>
            </a:r>
          </a:p>
          <a:p>
            <a:pPr marL="914400" lvl="1" indent="-381000" rtl="0">
              <a:buClr>
                <a:schemeClr val="dk1"/>
              </a:buClr>
              <a:buSzPct val="150000"/>
              <a:buFont typeface="Courier New"/>
              <a:buChar char="o"/>
            </a:pPr>
            <a:r>
              <a:rPr lang="en" sz="1600" b="1">
                <a:solidFill>
                  <a:srgbClr val="000043"/>
                </a:solidFill>
                <a:latin typeface="Arial"/>
                <a:ea typeface="Arial"/>
                <a:cs typeface="Arial"/>
                <a:sym typeface="Arial"/>
              </a:rPr>
              <a:t>"</a:t>
            </a:r>
            <a:r>
              <a:rPr lang="en" sz="1600" b="1" i="1">
                <a:solidFill>
                  <a:srgbClr val="FF0000"/>
                </a:solidFill>
                <a:latin typeface="Arial"/>
                <a:ea typeface="Arial"/>
                <a:cs typeface="Arial"/>
                <a:sym typeface="Arial"/>
              </a:rPr>
              <a:t>What about those two times, past and future: in what sense do they have real being, if the past no longer exists and the future does not exist yet? As for the present time, if that were always present and never slipped away into the past, it would not be time at all; it will be eternity</a:t>
            </a:r>
            <a:r>
              <a:rPr lang="en" sz="1600" b="1">
                <a:solidFill>
                  <a:srgbClr val="FF0000"/>
                </a:solidFill>
                <a:latin typeface="Arial"/>
                <a:ea typeface="Arial"/>
                <a:cs typeface="Arial"/>
                <a:sym typeface="Arial"/>
              </a:rPr>
              <a:t>."</a:t>
            </a:r>
          </a:p>
          <a:p>
            <a:pPr marL="914400" lvl="1" indent="-381000" rtl="0">
              <a:buClr>
                <a:schemeClr val="dk1"/>
              </a:buClr>
              <a:buSzPct val="150000"/>
              <a:buFont typeface="Courier New"/>
              <a:buChar char="o"/>
            </a:pPr>
            <a:r>
              <a:rPr lang="en" sz="1600" b="1" i="1">
                <a:solidFill>
                  <a:srgbClr val="FF0000"/>
                </a:solidFill>
                <a:latin typeface="Arial"/>
                <a:ea typeface="Arial"/>
                <a:cs typeface="Arial"/>
                <a:sym typeface="Arial"/>
              </a:rPr>
              <a:t>These are three realities in the mind, but nowhere else as far as I can see, for the present of past things is memory, the present of present things is attention, and the present of future things is expectation. If we are allowed to put it that way, I do see three tenses or times, and admit that they are three." </a:t>
            </a:r>
          </a:p>
          <a:p>
            <a:pPr marL="457200" lvl="0" indent="-419100" rtl="0">
              <a:buClr>
                <a:schemeClr val="dk1"/>
              </a:buClr>
              <a:buSzPct val="249999"/>
              <a:buFont typeface="Arial"/>
              <a:buChar char="•"/>
            </a:pPr>
            <a:r>
              <a:rPr lang="en" sz="2000" b="1">
                <a:solidFill>
                  <a:srgbClr val="000043"/>
                </a:solidFill>
                <a:latin typeface="Arial"/>
                <a:ea typeface="Arial"/>
                <a:cs typeface="Arial"/>
                <a:sym typeface="Arial"/>
              </a:rPr>
              <a:t>What does this mean??</a:t>
            </a:r>
          </a:p>
          <a:p>
            <a:pPr marL="914400" lvl="1" indent="-381000" rtl="0">
              <a:buClr>
                <a:schemeClr val="dk1"/>
              </a:buClr>
              <a:buSzPct val="120000"/>
              <a:buFont typeface="Courier New"/>
              <a:buChar char="o"/>
            </a:pPr>
            <a:r>
              <a:rPr lang="en" sz="2000" b="1">
                <a:solidFill>
                  <a:srgbClr val="000043"/>
                </a:solidFill>
                <a:latin typeface="Arial"/>
                <a:ea typeface="Arial"/>
                <a:cs typeface="Arial"/>
                <a:sym typeface="Arial"/>
              </a:rPr>
              <a:t>The present is a fleeting attention; our acquaintance with the past is through present recollection of it; and our acquaintance with the future is through expectation.</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Wolf Man Himself</a:t>
            </a:r>
          </a:p>
        </p:txBody>
      </p:sp>
      <p:sp>
        <p:nvSpPr>
          <p:cNvPr id="116" name="Shape 1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t>Body Time:</a:t>
            </a:r>
          </a:p>
          <a:p>
            <a:pPr marL="457200" lvl="0" indent="-355600" rtl="0">
              <a:buClr>
                <a:schemeClr val="dk1"/>
              </a:buClr>
              <a:buSzPct val="166666"/>
              <a:buFont typeface="Arial"/>
              <a:buChar char="•"/>
            </a:pPr>
            <a:r>
              <a:rPr lang="en" sz="2000"/>
              <a:t>Twenty-three year old Russian Aristocrat</a:t>
            </a:r>
          </a:p>
          <a:p>
            <a:pPr marL="457200" lvl="0" indent="-355600" rtl="0">
              <a:buClr>
                <a:schemeClr val="dk1"/>
              </a:buClr>
              <a:buSzPct val="166666"/>
              <a:buFont typeface="Arial"/>
              <a:buChar char="•"/>
            </a:pPr>
            <a:r>
              <a:rPr lang="en" sz="2000"/>
              <a:t>Refined Millionaire with personal attendants and private physician</a:t>
            </a:r>
          </a:p>
          <a:p>
            <a:pPr marL="457200" lvl="0" indent="-355600" rtl="0">
              <a:buClr>
                <a:schemeClr val="dk1"/>
              </a:buClr>
              <a:buSzPct val="166666"/>
              <a:buFont typeface="Arial"/>
              <a:buChar char="•"/>
            </a:pPr>
            <a:r>
              <a:rPr lang="en" sz="2000"/>
              <a:t>Should be...</a:t>
            </a:r>
          </a:p>
          <a:p>
            <a:pPr marL="457200" lvl="0" indent="-355600" rtl="0">
              <a:buClr>
                <a:schemeClr val="dk1"/>
              </a:buClr>
              <a:buSzPct val="166666"/>
              <a:buFont typeface="Arial"/>
              <a:buChar char="•"/>
            </a:pPr>
            <a:r>
              <a:rPr lang="en" sz="2000"/>
              <a:t>So why does he need Freud?</a:t>
            </a:r>
          </a:p>
          <a:p>
            <a:endParaRPr lang="en" sz="2000"/>
          </a:p>
          <a:p>
            <a:pPr lvl="0" rtl="0">
              <a:buNone/>
            </a:pPr>
            <a:r>
              <a:rPr lang="en" sz="2400"/>
              <a:t>Mind Time: </a:t>
            </a:r>
            <a:r>
              <a:rPr lang="en" sz="2400">
                <a:solidFill>
                  <a:srgbClr val="FF0000"/>
                </a:solidFill>
              </a:rPr>
              <a:t>Stuck in Infantile State</a:t>
            </a:r>
          </a:p>
          <a:p>
            <a:pPr marL="457200" lvl="0" indent="-355600" rtl="0">
              <a:buClr>
                <a:schemeClr val="dk1"/>
              </a:buClr>
              <a:buSzPct val="166666"/>
              <a:buFont typeface="Arial"/>
              <a:buChar char="•"/>
            </a:pPr>
            <a:r>
              <a:rPr lang="en" sz="2000">
                <a:solidFill>
                  <a:srgbClr val="000000"/>
                </a:solidFill>
              </a:rPr>
              <a:t>Lack of response to outside stimuli</a:t>
            </a:r>
          </a:p>
          <a:p>
            <a:pPr marL="457200" lvl="0" indent="-355600" rtl="0">
              <a:buClr>
                <a:schemeClr val="dk1"/>
              </a:buClr>
              <a:buSzPct val="166666"/>
              <a:buFont typeface="Arial"/>
              <a:buChar char="•"/>
            </a:pPr>
            <a:r>
              <a:rPr lang="en" sz="2000">
                <a:solidFill>
                  <a:srgbClr val="000000"/>
                </a:solidFill>
              </a:rPr>
              <a:t>Total helplessness and dependency</a:t>
            </a:r>
          </a:p>
          <a:p>
            <a:pPr marL="457200" lvl="0" indent="-355600" rtl="0">
              <a:buClr>
                <a:schemeClr val="dk1"/>
              </a:buClr>
              <a:buSzPct val="166666"/>
              <a:buFont typeface="Arial"/>
              <a:buChar char="•"/>
            </a:pPr>
            <a:r>
              <a:rPr lang="en" sz="2000">
                <a:solidFill>
                  <a:srgbClr val="000000"/>
                </a:solidFill>
              </a:rPr>
              <a:t>Failure of Basic Bodily Functions i.e spontaneous bowel movements</a:t>
            </a:r>
          </a:p>
          <a:p>
            <a:pPr marL="457200" lvl="0" indent="-355600" rtl="0">
              <a:buClr>
                <a:schemeClr val="dk1"/>
              </a:buClr>
              <a:buSzPct val="166666"/>
              <a:buFont typeface="Arial"/>
              <a:buChar char="•"/>
            </a:pPr>
            <a:r>
              <a:rPr lang="en" sz="2000">
                <a:solidFill>
                  <a:srgbClr val="000000"/>
                </a:solidFill>
              </a:rPr>
              <a:t>General inability to deal with others and carry out normal lie</a:t>
            </a:r>
          </a:p>
          <a:p>
            <a:endParaRPr lang="en" sz="2000">
              <a:solidFill>
                <a:srgbClr val="000000"/>
              </a:solidFill>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Psychosexual Analysis and Time</a:t>
            </a:r>
          </a:p>
        </p:txBody>
      </p:sp>
      <p:sp>
        <p:nvSpPr>
          <p:cNvPr id="122" name="Shape 122"/>
          <p:cNvSpPr txBox="1">
            <a:spLocks noGrp="1"/>
          </p:cNvSpPr>
          <p:nvPr>
            <p:ph type="body" idx="1"/>
          </p:nvPr>
        </p:nvSpPr>
        <p:spPr>
          <a:xfrm>
            <a:off x="457200" y="1417637"/>
            <a:ext cx="8229600" cy="5375100"/>
          </a:xfrm>
          <a:prstGeom prst="rect">
            <a:avLst/>
          </a:prstGeom>
        </p:spPr>
        <p:txBody>
          <a:bodyPr lIns="91425" tIns="91425" rIns="91425" bIns="91425" anchor="t" anchorCtr="0">
            <a:noAutofit/>
          </a:bodyPr>
          <a:lstStyle/>
          <a:p>
            <a:pPr lvl="0" rtl="0">
              <a:buNone/>
            </a:pPr>
            <a:r>
              <a:rPr lang="en" sz="1800">
                <a:solidFill>
                  <a:srgbClr val="000000"/>
                </a:solidFill>
                <a:latin typeface="Arial"/>
                <a:ea typeface="Arial"/>
                <a:cs typeface="Arial"/>
                <a:sym typeface="Arial"/>
                <a:hlinkClick r:id="rId3"/>
              </a:rPr>
              <a:t>Sigmund Freud</a:t>
            </a:r>
            <a:r>
              <a:rPr lang="en" sz="1800">
                <a:solidFill>
                  <a:srgbClr val="000000"/>
                </a:solidFill>
                <a:latin typeface="Arial"/>
                <a:ea typeface="Arial"/>
                <a:cs typeface="Arial"/>
                <a:sym typeface="Arial"/>
              </a:rPr>
              <a:t> developed a theory of how our sexuality starts from a very young ages and develops through various fixations. If these stages are not psychologically completed and released, we can be trapped by them and they may lead to various</a:t>
            </a:r>
            <a:r>
              <a:rPr lang="en" sz="1800">
                <a:solidFill>
                  <a:srgbClr val="000000"/>
                </a:solidFill>
                <a:latin typeface="Arial"/>
                <a:ea typeface="Arial"/>
                <a:cs typeface="Arial"/>
                <a:sym typeface="Arial"/>
                <a:hlinkClick r:id="rId4"/>
              </a:rPr>
              <a:t> defense mechanisms</a:t>
            </a:r>
            <a:r>
              <a:rPr lang="en" sz="1800">
                <a:solidFill>
                  <a:srgbClr val="000000"/>
                </a:solidFill>
                <a:latin typeface="Arial"/>
                <a:ea typeface="Arial"/>
                <a:cs typeface="Arial"/>
                <a:sym typeface="Arial"/>
              </a:rPr>
              <a:t> to avoid the anxiety produced from the conflict in and leaving of the stage.</a:t>
            </a:r>
          </a:p>
          <a:p>
            <a:pPr lvl="0" rtl="0">
              <a:lnSpc>
                <a:spcPct val="115000"/>
              </a:lnSpc>
              <a:spcBef>
                <a:spcPts val="0"/>
              </a:spcBef>
              <a:buNone/>
            </a:pPr>
            <a:r>
              <a:rPr lang="en" sz="1800">
                <a:solidFill>
                  <a:srgbClr val="000000"/>
                </a:solidFill>
                <a:latin typeface="Arial"/>
                <a:ea typeface="Arial"/>
                <a:cs typeface="Arial"/>
                <a:sym typeface="Arial"/>
              </a:rPr>
              <a:t> </a:t>
            </a:r>
          </a:p>
          <a:p>
            <a:pPr lvl="0" rtl="0">
              <a:lnSpc>
                <a:spcPct val="115000"/>
              </a:lnSpc>
              <a:spcBef>
                <a:spcPts val="0"/>
              </a:spcBef>
              <a:buNone/>
            </a:pPr>
            <a:r>
              <a:rPr lang="en" sz="1800" b="1">
                <a:solidFill>
                  <a:srgbClr val="000000"/>
                </a:solidFill>
                <a:latin typeface="Arial"/>
                <a:ea typeface="Arial"/>
                <a:cs typeface="Arial"/>
                <a:sym typeface="Arial"/>
              </a:rPr>
              <a:t>Oral stage	</a:t>
            </a:r>
            <a:r>
              <a:rPr lang="en" sz="1800">
                <a:solidFill>
                  <a:srgbClr val="000000"/>
                </a:solidFill>
                <a:latin typeface="Arial"/>
                <a:ea typeface="Arial"/>
                <a:cs typeface="Arial"/>
                <a:sym typeface="Arial"/>
              </a:rPr>
              <a:t>	            0-18 Months                                 Weaning away														from mother's breast</a:t>
            </a:r>
          </a:p>
          <a:p>
            <a:endParaRPr lang="en" sz="1800">
              <a:solidFill>
                <a:srgbClr val="000000"/>
              </a:solidFill>
              <a:latin typeface="Arial"/>
              <a:ea typeface="Arial"/>
              <a:cs typeface="Arial"/>
              <a:sym typeface="Arial"/>
            </a:endParaRPr>
          </a:p>
          <a:p>
            <a:pPr lvl="0" rtl="0">
              <a:lnSpc>
                <a:spcPct val="115000"/>
              </a:lnSpc>
              <a:spcBef>
                <a:spcPts val="0"/>
              </a:spcBef>
              <a:buNone/>
            </a:pPr>
            <a:r>
              <a:rPr lang="en" sz="1800" b="1">
                <a:solidFill>
                  <a:srgbClr val="000000"/>
                </a:solidFill>
                <a:latin typeface="Arial"/>
                <a:ea typeface="Arial"/>
                <a:cs typeface="Arial"/>
                <a:sym typeface="Arial"/>
              </a:rPr>
              <a:t>Anal Stage</a:t>
            </a:r>
            <a:r>
              <a:rPr lang="en" sz="1800">
                <a:solidFill>
                  <a:srgbClr val="000000"/>
                </a:solidFill>
                <a:latin typeface="Arial"/>
                <a:ea typeface="Arial"/>
                <a:cs typeface="Arial"/>
                <a:sym typeface="Arial"/>
              </a:rPr>
              <a:t>                      18 Months to 3-4 years                 Toilet training</a:t>
            </a:r>
          </a:p>
          <a:p>
            <a:endParaRPr lang="en" sz="1800">
              <a:solidFill>
                <a:srgbClr val="000000"/>
              </a:solidFill>
              <a:latin typeface="Arial"/>
              <a:ea typeface="Arial"/>
              <a:cs typeface="Arial"/>
              <a:sym typeface="Arial"/>
            </a:endParaRPr>
          </a:p>
          <a:p>
            <a:pPr lvl="0" rtl="0">
              <a:lnSpc>
                <a:spcPct val="115000"/>
              </a:lnSpc>
              <a:spcBef>
                <a:spcPts val="0"/>
              </a:spcBef>
              <a:buNone/>
            </a:pPr>
            <a:r>
              <a:rPr lang="en" sz="1800" b="1">
                <a:solidFill>
                  <a:srgbClr val="000000"/>
                </a:solidFill>
                <a:latin typeface="Arial"/>
                <a:ea typeface="Arial"/>
                <a:cs typeface="Arial"/>
                <a:sym typeface="Arial"/>
              </a:rPr>
              <a:t>Phallic	</a:t>
            </a:r>
            <a:r>
              <a:rPr lang="en" sz="1800">
                <a:solidFill>
                  <a:srgbClr val="000000"/>
                </a:solidFill>
                <a:latin typeface="Arial"/>
                <a:ea typeface="Arial"/>
                <a:cs typeface="Arial"/>
                <a:sym typeface="Arial"/>
              </a:rPr>
              <a:t>	                   3-4 years to 6-7 years                  Oedipus (boys),</a:t>
            </a:r>
          </a:p>
          <a:p>
            <a:pPr marL="5486400" lvl="0" indent="457200" rtl="0">
              <a:lnSpc>
                <a:spcPct val="115000"/>
              </a:lnSpc>
              <a:spcBef>
                <a:spcPts val="0"/>
              </a:spcBef>
              <a:buNone/>
            </a:pPr>
            <a:r>
              <a:rPr lang="en" sz="1800">
                <a:solidFill>
                  <a:srgbClr val="000000"/>
                </a:solidFill>
                <a:latin typeface="Arial"/>
                <a:ea typeface="Arial"/>
                <a:cs typeface="Arial"/>
                <a:sym typeface="Arial"/>
              </a:rPr>
              <a:t>Electra (girls)</a:t>
            </a:r>
          </a:p>
          <a:p>
            <a:endParaRPr lang="en" sz="1800">
              <a:solidFill>
                <a:srgbClr val="000000"/>
              </a:solidFill>
              <a:latin typeface="Arial"/>
              <a:ea typeface="Arial"/>
              <a:cs typeface="Arial"/>
              <a:sym typeface="Arial"/>
            </a:endParaRPr>
          </a:p>
          <a:p>
            <a:pPr lvl="0" rtl="0">
              <a:lnSpc>
                <a:spcPct val="115000"/>
              </a:lnSpc>
              <a:spcBef>
                <a:spcPts val="0"/>
              </a:spcBef>
              <a:buNone/>
            </a:pPr>
            <a:r>
              <a:rPr lang="en" sz="1800" b="1">
                <a:solidFill>
                  <a:srgbClr val="000000"/>
                </a:solidFill>
                <a:latin typeface="Arial"/>
                <a:ea typeface="Arial"/>
                <a:cs typeface="Arial"/>
                <a:sym typeface="Arial"/>
              </a:rPr>
              <a:t>Latent Stage   </a:t>
            </a:r>
            <a:r>
              <a:rPr lang="en" sz="1800">
                <a:solidFill>
                  <a:srgbClr val="000000"/>
                </a:solidFill>
                <a:latin typeface="Arial"/>
                <a:ea typeface="Arial"/>
                <a:cs typeface="Arial"/>
                <a:sym typeface="Arial"/>
              </a:rPr>
              <a:t>                5-7 years to puberty                    </a:t>
            </a:r>
          </a:p>
          <a:p>
            <a:endParaRPr lang="en" sz="1800">
              <a:solidFill>
                <a:srgbClr val="000000"/>
              </a:solidFill>
              <a:latin typeface="Arial"/>
              <a:ea typeface="Arial"/>
              <a:cs typeface="Arial"/>
              <a:sym typeface="Arial"/>
            </a:endParaRPr>
          </a:p>
          <a:p>
            <a:pPr lvl="0" rtl="0">
              <a:lnSpc>
                <a:spcPct val="115000"/>
              </a:lnSpc>
              <a:spcBef>
                <a:spcPts val="0"/>
              </a:spcBef>
              <a:buNone/>
            </a:pPr>
            <a:r>
              <a:rPr lang="en" sz="1800" b="1">
                <a:solidFill>
                  <a:srgbClr val="000000"/>
                </a:solidFill>
                <a:latin typeface="Arial"/>
                <a:ea typeface="Arial"/>
                <a:cs typeface="Arial"/>
                <a:sym typeface="Arial"/>
              </a:rPr>
              <a:t>Genital Stage</a:t>
            </a:r>
            <a:r>
              <a:rPr lang="en" sz="1800">
                <a:solidFill>
                  <a:srgbClr val="000000"/>
                </a:solidFill>
                <a:latin typeface="Arial"/>
                <a:ea typeface="Arial"/>
                <a:cs typeface="Arial"/>
                <a:sym typeface="Arial"/>
              </a:rPr>
              <a:t>		     Puberty on                                    Social rules</a:t>
            </a:r>
          </a:p>
          <a:p>
            <a:endParaRPr lang="en" sz="1800">
              <a:solidFill>
                <a:srgbClr val="000000"/>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Time in the Process of Psycho Analysis</a:t>
            </a:r>
          </a:p>
        </p:txBody>
      </p:sp>
      <p:sp>
        <p:nvSpPr>
          <p:cNvPr id="128" name="Shape 12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a:t>Time and the Patient:</a:t>
            </a:r>
          </a:p>
          <a:p>
            <a:pPr marL="914400" lvl="0" indent="-355600" rtl="0">
              <a:buClr>
                <a:schemeClr val="dk1"/>
              </a:buClr>
              <a:buSzPct val="166666"/>
              <a:buFont typeface="Arial"/>
              <a:buChar char="•"/>
            </a:pPr>
            <a:r>
              <a:rPr lang="en" sz="2000"/>
              <a:t>Time is a mental construct, which within the individual is manipulated based on coding </a:t>
            </a:r>
          </a:p>
          <a:p>
            <a:pPr marL="1371600" lvl="1" indent="-355600" rtl="0">
              <a:buClr>
                <a:schemeClr val="dk1"/>
              </a:buClr>
              <a:buSzPct val="100000"/>
              <a:buFont typeface="Courier New"/>
              <a:buChar char="o"/>
            </a:pPr>
            <a:r>
              <a:rPr lang="en" sz="2000"/>
              <a:t>Often Primal: coded in terms of basic emotions, fear, anxiety, stress, happiness</a:t>
            </a:r>
          </a:p>
          <a:p>
            <a:pPr marL="914400" lvl="0" indent="-355600" rtl="0">
              <a:buClr>
                <a:schemeClr val="dk1"/>
              </a:buClr>
              <a:buSzPct val="166666"/>
              <a:buFont typeface="Arial"/>
              <a:buChar char="•"/>
            </a:pPr>
            <a:r>
              <a:rPr lang="en" sz="2000"/>
              <a:t>Historical Chronology</a:t>
            </a:r>
          </a:p>
          <a:p>
            <a:pPr lvl="0" rtl="0">
              <a:buNone/>
            </a:pPr>
            <a:r>
              <a:rPr lang="en" sz="2400" b="1"/>
              <a:t>Time and Freud: Kronos?</a:t>
            </a:r>
          </a:p>
          <a:p>
            <a:pPr marL="914400" lvl="0" indent="-355600" rtl="0">
              <a:buClr>
                <a:schemeClr val="dk1"/>
              </a:buClr>
              <a:buSzPct val="166666"/>
              <a:buFont typeface="Arial"/>
              <a:buChar char="•"/>
            </a:pPr>
            <a:r>
              <a:rPr lang="en" sz="2000"/>
              <a:t>Time Control: Duration and Frequency</a:t>
            </a:r>
          </a:p>
          <a:p>
            <a:pPr marL="914400" lvl="0" indent="-355600" rtl="0">
              <a:buClr>
                <a:schemeClr val="dk1"/>
              </a:buClr>
              <a:buSzPct val="166666"/>
              <a:buFont typeface="Arial"/>
              <a:buChar char="•"/>
            </a:pPr>
            <a:r>
              <a:rPr lang="en" sz="2000"/>
              <a:t>Free Association: </a:t>
            </a:r>
          </a:p>
          <a:p>
            <a:pPr marL="1371600" lvl="1" indent="-355600" rtl="0">
              <a:buClr>
                <a:schemeClr val="dk1"/>
              </a:buClr>
              <a:buSzPct val="100000"/>
              <a:buFont typeface="Courier New"/>
              <a:buChar char="o"/>
            </a:pPr>
            <a:r>
              <a:rPr lang="en" sz="2000"/>
              <a:t>Timeless</a:t>
            </a:r>
          </a:p>
          <a:p>
            <a:pPr marL="1371600" lvl="1" indent="-355600" rtl="0">
              <a:buClr>
                <a:schemeClr val="dk1"/>
              </a:buClr>
              <a:buSzPct val="100000"/>
              <a:buFont typeface="Courier New"/>
              <a:buChar char="o"/>
            </a:pPr>
            <a:r>
              <a:rPr lang="en" sz="2000"/>
              <a:t>Uncovers past, creates link to present fixations and uncovers the past constructs that are blocking time and inhibiting maturity of the mind</a:t>
            </a:r>
          </a:p>
          <a:p>
            <a:pPr marL="914400" lvl="0" indent="-355600" rtl="0">
              <a:buClr>
                <a:schemeClr val="dk1"/>
              </a:buClr>
              <a:buSzPct val="166666"/>
              <a:buFont typeface="Arial"/>
              <a:buChar char="•"/>
            </a:pPr>
            <a:r>
              <a:rPr lang="en" sz="2000"/>
              <a:t>Provides proper coding: Language</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ctrTitle"/>
          </p:nvPr>
        </p:nvSpPr>
        <p:spPr>
          <a:xfrm>
            <a:off x="685800" y="447720"/>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latin typeface="Calibri"/>
                <a:ea typeface="Calibri"/>
                <a:cs typeface="Calibri"/>
                <a:sym typeface="Calibri"/>
              </a:rPr>
              <a:t>Part III</a:t>
            </a:r>
            <a:br>
              <a:rPr lang="en" sz="4400" b="0" i="0" u="none" strike="noStrike" cap="none" baseline="0">
                <a:solidFill>
                  <a:srgbClr val="FFFFFF"/>
                </a:solidFill>
                <a:latin typeface="Calibri"/>
                <a:ea typeface="Calibri"/>
                <a:cs typeface="Calibri"/>
                <a:sym typeface="Calibri"/>
              </a:rPr>
            </a:br>
            <a:r>
              <a:rPr lang="en" sz="4400" b="0" i="0" u="none" strike="noStrike" cap="none" baseline="0">
                <a:solidFill>
                  <a:srgbClr val="FFFFFF"/>
                </a:solidFill>
                <a:latin typeface="Calibri"/>
                <a:ea typeface="Calibri"/>
                <a:cs typeface="Calibri"/>
                <a:sym typeface="Calibri"/>
              </a:rPr>
              <a:t>Aveni: Introduction &amp; Ch. 1</a:t>
            </a:r>
          </a:p>
        </p:txBody>
      </p:sp>
      <p:sp>
        <p:nvSpPr>
          <p:cNvPr id="134" name="Shape 134"/>
          <p:cNvSpPr/>
          <p:nvPr/>
        </p:nvSpPr>
        <p:spPr>
          <a:xfrm>
            <a:off x="2090609" y="2078335"/>
            <a:ext cx="4770583" cy="3721054"/>
          </a:xfrm>
          <a:prstGeom prst="rect">
            <a:avLst/>
          </a:prstGeom>
          <a:blipFill>
            <a:blip r:embed="rId3"/>
            <a:stretch>
              <a:fillRect/>
            </a:stretch>
          </a:blipFill>
        </p:spPr>
      </p:sp>
      <p:sp>
        <p:nvSpPr>
          <p:cNvPr id="135" name="Shape 135"/>
          <p:cNvSpPr txBox="1"/>
          <p:nvPr/>
        </p:nvSpPr>
        <p:spPr>
          <a:xfrm>
            <a:off x="2090609" y="5799391"/>
            <a:ext cx="5182391" cy="523219"/>
          </a:xfrm>
          <a:prstGeom prst="rect">
            <a:avLst/>
          </a:prstGeom>
          <a:noFill/>
          <a:ln>
            <a:noFill/>
          </a:ln>
        </p:spPr>
        <p:txBody>
          <a:bodyPr lIns="91425" tIns="45700" rIns="91425" bIns="45700" anchor="t" anchorCtr="0">
            <a:noAutofit/>
          </a:bodyPr>
          <a:lstStyle/>
          <a:p>
            <a:pPr marL="0" marR="0" lvl="0" indent="0" algn="l" rtl="0">
              <a:buSzPct val="25000"/>
              <a:buNone/>
            </a:pPr>
            <a:r>
              <a:rPr lang="en" sz="1400" b="0" i="1" u="none" strike="noStrike" cap="none" baseline="0">
                <a:solidFill>
                  <a:schemeClr val="dk1"/>
                </a:solidFill>
                <a:latin typeface="Calibri"/>
                <a:ea typeface="Calibri"/>
                <a:cs typeface="Calibri"/>
                <a:sym typeface="Calibri"/>
              </a:rPr>
              <a:t>Lemons and Oysters</a:t>
            </a:r>
            <a:r>
              <a:rPr lang="en" sz="1400" b="0" i="0" u="none" strike="noStrike" cap="none" baseline="0">
                <a:solidFill>
                  <a:schemeClr val="dk1"/>
                </a:solidFill>
                <a:latin typeface="Calibri"/>
                <a:ea typeface="Calibri"/>
                <a:cs typeface="Calibri"/>
                <a:sym typeface="Calibri"/>
              </a:rPr>
              <a:t>, Georges Braque, The Philips Collection,</a:t>
            </a:r>
          </a:p>
          <a:p>
            <a:pPr marL="0" marR="0" lvl="0" indent="0" algn="l" rtl="0">
              <a:buSzPct val="25000"/>
              <a:buNone/>
            </a:pPr>
            <a:r>
              <a:rPr lang="en" sz="1400" b="0" i="0" u="none" strike="noStrike" cap="none" baseline="0">
                <a:solidFill>
                  <a:schemeClr val="dk1"/>
                </a:solidFill>
                <a:latin typeface="Calibri"/>
                <a:ea typeface="Calibri"/>
                <a:cs typeface="Calibri"/>
                <a:sym typeface="Calibri"/>
              </a:rPr>
              <a:t>Washington, D.C.</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199" y="312112"/>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latin typeface="Calibri"/>
                <a:ea typeface="Calibri"/>
                <a:cs typeface="Calibri"/>
                <a:sym typeface="Calibri"/>
              </a:rPr>
              <a:t>Introduction</a:t>
            </a:r>
          </a:p>
        </p:txBody>
      </p:sp>
      <p:sp>
        <p:nvSpPr>
          <p:cNvPr id="141" name="Shape 141"/>
          <p:cNvSpPr txBox="1">
            <a:spLocks noGrp="1"/>
          </p:cNvSpPr>
          <p:nvPr>
            <p:ph type="body" idx="1"/>
          </p:nvPr>
        </p:nvSpPr>
        <p:spPr>
          <a:xfrm>
            <a:off x="457200" y="1305148"/>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 sz="3200" b="0" i="0" u="none" strike="noStrike" cap="none" baseline="0">
                <a:solidFill>
                  <a:srgbClr val="FFFFFF"/>
                </a:solidFill>
                <a:latin typeface="Calibri"/>
                <a:ea typeface="Calibri"/>
                <a:cs typeface="Calibri"/>
                <a:sym typeface="Calibri"/>
              </a:rPr>
              <a:t>“</a:t>
            </a:r>
            <a:r>
              <a:rPr lang="en">
                <a:solidFill>
                  <a:srgbClr val="FFFFFF"/>
                </a:solidFill>
              </a:rPr>
              <a:t>We've</a:t>
            </a:r>
            <a:r>
              <a:rPr lang="en" sz="3200" b="0" i="0" u="none" strike="noStrike" cap="none" baseline="0">
                <a:solidFill>
                  <a:srgbClr val="FFFFFF"/>
                </a:solidFill>
                <a:latin typeface="Calibri"/>
                <a:ea typeface="Calibri"/>
                <a:cs typeface="Calibri"/>
                <a:sym typeface="Calibri"/>
              </a:rPr>
              <a:t> got rhythm!” -Anthony F. Aveni </a:t>
            </a:r>
          </a:p>
          <a:p>
            <a:pPr marL="342900" marR="0" lvl="0" indent="-342900" algn="l" rtl="0">
              <a:spcBef>
                <a:spcPts val="640"/>
              </a:spcBef>
              <a:buClr>
                <a:schemeClr val="dk1"/>
              </a:buClr>
              <a:buSzPct val="98958"/>
              <a:buFont typeface="Arial"/>
              <a:buChar char="•"/>
            </a:pPr>
            <a:r>
              <a:rPr lang="en" sz="3200" b="0" i="0" u="none" strike="noStrike" cap="none" baseline="0">
                <a:solidFill>
                  <a:srgbClr val="FFFFFF"/>
                </a:solidFill>
                <a:latin typeface="Calibri"/>
                <a:ea typeface="Calibri"/>
                <a:cs typeface="Calibri"/>
                <a:sym typeface="Calibri"/>
              </a:rPr>
              <a:t>The music of one’s life</a:t>
            </a:r>
          </a:p>
          <a:p>
            <a:pPr marL="342900" marR="0" lvl="0" indent="-342900" algn="l" rtl="0">
              <a:spcBef>
                <a:spcPts val="640"/>
              </a:spcBef>
              <a:buClr>
                <a:schemeClr val="dk1"/>
              </a:buClr>
              <a:buSzPct val="98958"/>
              <a:buFont typeface="Arial"/>
              <a:buChar char="•"/>
            </a:pPr>
            <a:r>
              <a:rPr lang="en" sz="3200" b="0" i="0" u="none" strike="noStrike" cap="none" baseline="0">
                <a:solidFill>
                  <a:srgbClr val="FFFFFF"/>
                </a:solidFill>
                <a:latin typeface="Calibri"/>
                <a:ea typeface="Calibri"/>
                <a:cs typeface="Calibri"/>
                <a:sym typeface="Calibri"/>
              </a:rPr>
              <a:t>The reversible recurrence of time</a:t>
            </a:r>
          </a:p>
        </p:txBody>
      </p:sp>
      <p:sp>
        <p:nvSpPr>
          <p:cNvPr id="142" name="Shape 142"/>
          <p:cNvSpPr/>
          <p:nvPr/>
        </p:nvSpPr>
        <p:spPr>
          <a:xfrm>
            <a:off x="3134414" y="3130152"/>
            <a:ext cx="2641600" cy="3200400"/>
          </a:xfrm>
          <a:prstGeom prst="rect">
            <a:avLst/>
          </a:prstGeom>
          <a:blipFill>
            <a:blip r:embed="rId3"/>
            <a:stretch>
              <a:fillRect/>
            </a:stretch>
          </a:blipFill>
        </p:spPr>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latin typeface="Calibri"/>
                <a:ea typeface="Calibri"/>
                <a:cs typeface="Calibri"/>
                <a:sym typeface="Calibri"/>
              </a:rPr>
              <a:t>Introduction</a:t>
            </a:r>
          </a:p>
        </p:txBody>
      </p:sp>
      <p:sp>
        <p:nvSpPr>
          <p:cNvPr id="148" name="Shape 148"/>
          <p:cNvSpPr txBox="1">
            <a:spLocks noGrp="1"/>
          </p:cNvSpPr>
          <p:nvPr>
            <p:ph type="body" idx="1"/>
          </p:nvPr>
        </p:nvSpPr>
        <p:spPr>
          <a:xfrm>
            <a:off x="457199" y="1033175"/>
            <a:ext cx="8229600" cy="45261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 sz="2700" b="0" i="0" u="none" strike="noStrike" cap="none" baseline="0">
                <a:solidFill>
                  <a:srgbClr val="FFFFFF"/>
                </a:solidFill>
                <a:latin typeface="Calibri"/>
                <a:ea typeface="Calibri"/>
                <a:cs typeface="Calibri"/>
                <a:sym typeface="Calibri"/>
              </a:rPr>
              <a:t>Cultural</a:t>
            </a:r>
          </a:p>
          <a:p>
            <a:pPr marL="742950" marR="0" lvl="1" indent="-285750" algn="l" rtl="0">
              <a:spcBef>
                <a:spcPts val="560"/>
              </a:spcBef>
              <a:buClr>
                <a:schemeClr val="dk1"/>
              </a:buClr>
              <a:buSzPct val="118055"/>
              <a:buFont typeface="Arial"/>
              <a:buChar char="•"/>
            </a:pPr>
            <a:r>
              <a:rPr lang="en" sz="2400" b="0" i="0" u="none" strike="noStrike" cap="none" baseline="0">
                <a:solidFill>
                  <a:srgbClr val="FFFFFF"/>
                </a:solidFill>
                <a:latin typeface="Calibri"/>
                <a:ea typeface="Calibri"/>
                <a:cs typeface="Calibri"/>
                <a:sym typeface="Calibri"/>
              </a:rPr>
              <a:t>Knowledge is determined by culture: “…the way a people perceive [time] can only be revealed by studying, in detail, the way they reckon its passage—that is, the phenomena they see, the units they define to relate events to one another, and, most important of all, the </a:t>
            </a:r>
            <a:r>
              <a:rPr lang="en" sz="2400" b="0" i="1" u="none" strike="noStrike" cap="none" baseline="0">
                <a:solidFill>
                  <a:srgbClr val="FFFFFF"/>
                </a:solidFill>
                <a:latin typeface="Calibri"/>
                <a:ea typeface="Calibri"/>
                <a:cs typeface="Calibri"/>
                <a:sym typeface="Calibri"/>
              </a:rPr>
              <a:t>images </a:t>
            </a:r>
            <a:r>
              <a:rPr lang="en" sz="2400" b="0" i="0" u="none" strike="noStrike" cap="none" baseline="0">
                <a:solidFill>
                  <a:srgbClr val="FFFFFF"/>
                </a:solidFill>
                <a:latin typeface="Calibri"/>
                <a:ea typeface="Calibri"/>
                <a:cs typeface="Calibri"/>
                <a:sym typeface="Calibri"/>
              </a:rPr>
              <a:t>and </a:t>
            </a:r>
            <a:r>
              <a:rPr lang="en" sz="2400" b="0" i="1" u="none" strike="noStrike" cap="none" baseline="0">
                <a:solidFill>
                  <a:srgbClr val="FFFFFF"/>
                </a:solidFill>
                <a:latin typeface="Calibri"/>
                <a:ea typeface="Calibri"/>
                <a:cs typeface="Calibri"/>
                <a:sym typeface="Calibri"/>
              </a:rPr>
              <a:t>metaphors </a:t>
            </a:r>
            <a:r>
              <a:rPr lang="en" sz="2400" b="0" i="0" u="none" strike="noStrike" cap="none" baseline="0">
                <a:solidFill>
                  <a:srgbClr val="FFFFFF"/>
                </a:solidFill>
                <a:latin typeface="Calibri"/>
                <a:ea typeface="Calibri"/>
                <a:cs typeface="Calibri"/>
                <a:sym typeface="Calibri"/>
              </a:rPr>
              <a:t>they use to conceptualize time.”</a:t>
            </a:r>
          </a:p>
          <a:p>
            <a:pPr marL="342900" marR="0" lvl="0" indent="-342900" algn="l" rtl="0">
              <a:spcBef>
                <a:spcPts val="640"/>
              </a:spcBef>
              <a:buClr>
                <a:schemeClr val="dk1"/>
              </a:buClr>
              <a:buSzPct val="117283"/>
              <a:buFont typeface="Arial"/>
              <a:buChar char="•"/>
            </a:pPr>
            <a:r>
              <a:rPr lang="en" sz="2700" b="0" i="0" u="none" strike="noStrike" cap="none" baseline="0">
                <a:solidFill>
                  <a:srgbClr val="FFFFFF"/>
                </a:solidFill>
                <a:latin typeface="Calibri"/>
                <a:ea typeface="Calibri"/>
                <a:cs typeface="Calibri"/>
                <a:sym typeface="Calibri"/>
              </a:rPr>
              <a:t>Absolutist</a:t>
            </a:r>
          </a:p>
          <a:p>
            <a:pPr marL="742950" marR="0" lvl="1" indent="-285750" algn="l" rtl="0">
              <a:spcBef>
                <a:spcPts val="560"/>
              </a:spcBef>
              <a:buClr>
                <a:schemeClr val="dk1"/>
              </a:buClr>
              <a:buSzPct val="118055"/>
              <a:buFont typeface="Arial"/>
              <a:buChar char="•"/>
            </a:pPr>
            <a:r>
              <a:rPr lang="en" sz="2400" b="0" i="0" u="none" strike="noStrike" cap="none" baseline="0">
                <a:solidFill>
                  <a:srgbClr val="FFFFFF"/>
                </a:solidFill>
                <a:latin typeface="Calibri"/>
                <a:ea typeface="Calibri"/>
                <a:cs typeface="Calibri"/>
                <a:sym typeface="Calibri"/>
              </a:rPr>
              <a:t>All human knowledge is absolute in nature, separate from culture: “…all human beings think of time as duration and of duration as either cyclic or linear. …the cyclic is static (in the sense that all things return to the same point in time) and associated with ritual behavior, while linear time is dynamic and has more to do with practical behavior. ”</a:t>
            </a:r>
          </a:p>
          <a:p>
            <a:endParaRPr lang="en" sz="2400" b="0" i="0" u="none" strike="noStrike" cap="none" baseline="0">
              <a:solidFill>
                <a:srgbClr val="FFFFFF"/>
              </a:solidFill>
              <a:latin typeface="Calibri"/>
              <a:ea typeface="Calibri"/>
              <a:cs typeface="Calibri"/>
              <a:sym typeface="Calibri"/>
            </a:endParaRPr>
          </a:p>
          <a:p>
            <a:endParaRPr lang="en" sz="2400" b="0" i="0" u="none" strike="noStrike" cap="none" baseline="0">
              <a:solidFill>
                <a:srgbClr val="FFFFFF"/>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950" b="0" i="0" u="none" strike="noStrike" cap="none" baseline="0">
                <a:solidFill>
                  <a:srgbClr val="FFFFFF"/>
                </a:solidFill>
                <a:latin typeface="Calibri"/>
                <a:ea typeface="Calibri"/>
                <a:cs typeface="Calibri"/>
                <a:sym typeface="Calibri"/>
              </a:rPr>
              <a:t>Ch. 1: Oysters, Potatoes, Bees and Mice &amp; Circadian Rhythms</a:t>
            </a:r>
          </a:p>
        </p:txBody>
      </p:sp>
      <p:sp>
        <p:nvSpPr>
          <p:cNvPr id="154" name="Shape 154"/>
          <p:cNvSpPr/>
          <p:nvPr/>
        </p:nvSpPr>
        <p:spPr>
          <a:xfrm>
            <a:off x="686120" y="1600200"/>
            <a:ext cx="4398777" cy="4308782"/>
          </a:xfrm>
          <a:prstGeom prst="rect">
            <a:avLst/>
          </a:prstGeom>
          <a:blipFill>
            <a:blip r:embed="rId3"/>
            <a:stretch>
              <a:fillRect/>
            </a:stretch>
          </a:blipFill>
        </p:spPr>
      </p:sp>
      <p:sp>
        <p:nvSpPr>
          <p:cNvPr id="155" name="Shape 155"/>
          <p:cNvSpPr txBox="1">
            <a:spLocks noGrp="1"/>
          </p:cNvSpPr>
          <p:nvPr>
            <p:ph type="body" idx="1"/>
          </p:nvPr>
        </p:nvSpPr>
        <p:spPr>
          <a:xfrm>
            <a:off x="686120" y="1600200"/>
            <a:ext cx="4423279" cy="4414692"/>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endParaRPr/>
          </a:p>
        </p:txBody>
      </p:sp>
      <p:sp>
        <p:nvSpPr>
          <p:cNvPr id="156" name="Shape 156"/>
          <p:cNvSpPr txBox="1"/>
          <p:nvPr/>
        </p:nvSpPr>
        <p:spPr>
          <a:xfrm>
            <a:off x="5488955" y="2000097"/>
            <a:ext cx="3328407" cy="3785651"/>
          </a:xfrm>
          <a:prstGeom prst="rect">
            <a:avLst/>
          </a:prstGeom>
          <a:noFill/>
          <a:ln>
            <a:noFill/>
          </a:ln>
        </p:spPr>
        <p:txBody>
          <a:bodyPr lIns="91425" tIns="45700" rIns="91425" bIns="45700" anchor="t" anchorCtr="0">
            <a:noAutofit/>
          </a:bodyPr>
          <a:lstStyle/>
          <a:p>
            <a:pPr marL="0" marR="0" lvl="0" indent="0" algn="l" rtl="0">
              <a:buSzPct val="25000"/>
              <a:buNone/>
            </a:pPr>
            <a:r>
              <a:rPr lang="en" sz="2400" b="0" i="0" u="none" strike="noStrike" cap="none" baseline="0">
                <a:solidFill>
                  <a:srgbClr val="FFFFFF"/>
                </a:solidFill>
                <a:latin typeface="Calibri"/>
                <a:ea typeface="Calibri"/>
                <a:cs typeface="Calibri"/>
                <a:sym typeface="Calibri"/>
              </a:rPr>
              <a:t>“If bees know when to turn up at a feeding place, they must possess some sense of time.”</a:t>
            </a:r>
          </a:p>
          <a:p>
            <a:endParaRPr lang="en" sz="2400" b="0" i="0" u="none" strike="noStrike" cap="none" baseline="0">
              <a:solidFill>
                <a:srgbClr val="FFFFFF"/>
              </a:solidFill>
              <a:latin typeface="Calibri"/>
              <a:ea typeface="Calibri"/>
              <a:cs typeface="Calibri"/>
              <a:sym typeface="Calibri"/>
            </a:endParaRPr>
          </a:p>
          <a:p>
            <a:pPr marL="0" marR="0" lvl="0" indent="0" algn="l" rtl="0">
              <a:buSzPct val="25000"/>
              <a:buNone/>
            </a:pPr>
            <a:r>
              <a:rPr lang="en" sz="2400" b="0" i="0" u="none" strike="noStrike" cap="none" baseline="0">
                <a:solidFill>
                  <a:srgbClr val="FFFFFF"/>
                </a:solidFill>
                <a:latin typeface="Calibri"/>
                <a:ea typeface="Calibri"/>
                <a:cs typeface="Calibri"/>
                <a:sym typeface="Calibri"/>
              </a:rPr>
              <a:t>“Is a sense of time built into all organisms, or are we really being driven by the earth clock outside us?”</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05362"/>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600" b="0" i="0" u="none" strike="noStrike" cap="none" baseline="0">
                <a:solidFill>
                  <a:srgbClr val="FFFFFF"/>
                </a:solidFill>
                <a:latin typeface="Calibri"/>
                <a:ea typeface="Calibri"/>
                <a:cs typeface="Calibri"/>
                <a:sym typeface="Calibri"/>
              </a:rPr>
              <a:t>Ch. 1: The Internal Timer Hypothesis vs. The Exogenous Hypothesis of Time Sensing</a:t>
            </a:r>
          </a:p>
        </p:txBody>
      </p:sp>
      <p:sp>
        <p:nvSpPr>
          <p:cNvPr id="162" name="Shape 162"/>
          <p:cNvSpPr txBox="1">
            <a:spLocks noGrp="1"/>
          </p:cNvSpPr>
          <p:nvPr>
            <p:ph type="body" idx="1"/>
          </p:nvPr>
        </p:nvSpPr>
        <p:spPr>
          <a:xfrm>
            <a:off x="457199" y="1444325"/>
            <a:ext cx="8437500" cy="4067100"/>
          </a:xfrm>
          <a:prstGeom prst="rect">
            <a:avLst/>
          </a:prstGeom>
          <a:noFill/>
          <a:ln>
            <a:noFill/>
          </a:ln>
        </p:spPr>
        <p:txBody>
          <a:bodyPr lIns="91425" tIns="45700" rIns="91425" bIns="45700" anchor="t" anchorCtr="0">
            <a:noAutofit/>
          </a:bodyPr>
          <a:lstStyle/>
          <a:p>
            <a:pPr marL="0" marR="0" lvl="0" indent="0" algn="l" rtl="0">
              <a:spcBef>
                <a:spcPts val="640"/>
              </a:spcBef>
              <a:buClr>
                <a:schemeClr val="dk1"/>
              </a:buClr>
              <a:buSzPct val="25000"/>
              <a:buFont typeface="Calibri"/>
              <a:buNone/>
            </a:pPr>
            <a:r>
              <a:rPr lang="en" sz="2600" b="0" i="0" u="none" strike="noStrike" cap="none" baseline="0">
                <a:solidFill>
                  <a:srgbClr val="FFFFFF"/>
                </a:solidFill>
                <a:latin typeface="Calibri"/>
                <a:ea typeface="Calibri"/>
                <a:cs typeface="Calibri"/>
                <a:sym typeface="Calibri"/>
              </a:rPr>
              <a:t>Q: How is the connection between life cycles and celestial rhythm established?</a:t>
            </a:r>
          </a:p>
          <a:p>
            <a:pPr marL="0" marR="0" lvl="0" indent="0" algn="l" rtl="0">
              <a:spcBef>
                <a:spcPts val="640"/>
              </a:spcBef>
              <a:buClr>
                <a:schemeClr val="dk1"/>
              </a:buClr>
              <a:buSzPct val="25000"/>
              <a:buFont typeface="Calibri"/>
              <a:buNone/>
            </a:pPr>
            <a:r>
              <a:rPr lang="en" sz="2600" b="0" i="0" u="none" strike="noStrike" cap="none" baseline="0">
                <a:solidFill>
                  <a:srgbClr val="FFFFFF"/>
                </a:solidFill>
                <a:latin typeface="Calibri"/>
                <a:ea typeface="Calibri"/>
                <a:cs typeface="Calibri"/>
                <a:sym typeface="Calibri"/>
              </a:rPr>
              <a:t>A:  μεν “…because these rhythms persist when the organism is deprived of functioning within the natural environment, every piece of living matter must be its own timer.”</a:t>
            </a:r>
          </a:p>
          <a:p>
            <a:pPr marL="0" marR="0" lvl="0" indent="0" algn="l" rtl="0">
              <a:spcBef>
                <a:spcPts val="640"/>
              </a:spcBef>
              <a:buClr>
                <a:schemeClr val="dk1"/>
              </a:buClr>
              <a:buSzPct val="25000"/>
              <a:buFont typeface="Calibri"/>
              <a:buNone/>
            </a:pPr>
            <a:r>
              <a:rPr lang="en" sz="2600" b="0" i="0" u="none" strike="noStrike" cap="none" baseline="0">
                <a:solidFill>
                  <a:srgbClr val="FFFFFF"/>
                </a:solidFill>
                <a:latin typeface="Calibri"/>
                <a:ea typeface="Calibri"/>
                <a:cs typeface="Calibri"/>
                <a:sym typeface="Calibri"/>
              </a:rPr>
              <a:t>	δε “Organisms oscillate with natural geophysical frequencies because they respond directly to changes in the forces of an all-pervasive environment. …[Isolated] organisms have a subtle ways of sensing what is really happening in the world outside.”</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Part I: Edgar Allan Poe</a:t>
            </a:r>
          </a:p>
        </p:txBody>
      </p:sp>
      <p:sp>
        <p:nvSpPr>
          <p:cNvPr id="52" name="Shape 52"/>
          <p:cNvSpPr txBox="1">
            <a:spLocks noGrp="1"/>
          </p:cNvSpPr>
          <p:nvPr>
            <p:ph type="body" idx="1"/>
          </p:nvPr>
        </p:nvSpPr>
        <p:spPr>
          <a:xfrm>
            <a:off x="218400" y="1600200"/>
            <a:ext cx="8468399" cy="4967700"/>
          </a:xfrm>
          <a:prstGeom prst="rect">
            <a:avLst/>
          </a:prstGeom>
        </p:spPr>
        <p:txBody>
          <a:bodyPr lIns="91425" tIns="91425" rIns="91425" bIns="91425" anchor="t" anchorCtr="0">
            <a:noAutofit/>
          </a:bodyPr>
          <a:lstStyle/>
          <a:p>
            <a:pPr marL="457200" lvl="0" indent="-419100" rtl="0">
              <a:lnSpc>
                <a:spcPct val="150000"/>
              </a:lnSpc>
              <a:buClr>
                <a:schemeClr val="dk1"/>
              </a:buClr>
              <a:buSzPct val="249999"/>
              <a:buFont typeface="Arial"/>
              <a:buChar char="•"/>
            </a:pPr>
            <a:r>
              <a:rPr lang="en" sz="2000"/>
              <a:t>Poe was born on </a:t>
            </a:r>
            <a:r>
              <a:rPr lang="en" sz="2000">
                <a:solidFill>
                  <a:srgbClr val="000000"/>
                </a:solidFill>
              </a:rPr>
              <a:t>January 19, 1809 </a:t>
            </a:r>
            <a:br>
              <a:rPr lang="en" sz="2000">
                <a:solidFill>
                  <a:srgbClr val="000000"/>
                </a:solidFill>
              </a:rPr>
            </a:br>
            <a:r>
              <a:rPr lang="en" sz="2000">
                <a:solidFill>
                  <a:srgbClr val="000000"/>
                </a:solidFill>
              </a:rPr>
              <a:t>in Boston Massachusetts</a:t>
            </a:r>
            <a:r>
              <a:rPr lang="en" sz="2000">
                <a:solidFill>
                  <a:srgbClr val="000000"/>
                </a:solidFill>
                <a:latin typeface="Times New Roman"/>
                <a:ea typeface="Times New Roman"/>
                <a:cs typeface="Times New Roman"/>
                <a:sym typeface="Times New Roman"/>
              </a:rPr>
              <a:t>.</a:t>
            </a:r>
          </a:p>
          <a:p>
            <a:endParaRPr lang="en" sz="2000">
              <a:solidFill>
                <a:srgbClr val="000000"/>
              </a:solidFill>
              <a:latin typeface="Times New Roman"/>
              <a:ea typeface="Times New Roman"/>
              <a:cs typeface="Times New Roman"/>
              <a:sym typeface="Times New Roman"/>
            </a:endParaRPr>
          </a:p>
          <a:p>
            <a:pPr marL="457200" lvl="0" indent="-419100" rtl="0">
              <a:lnSpc>
                <a:spcPct val="150000"/>
              </a:lnSpc>
              <a:buClr>
                <a:schemeClr val="dk1"/>
              </a:buClr>
              <a:buSzPct val="249999"/>
              <a:buFont typeface="Arial"/>
              <a:buChar char="•"/>
            </a:pPr>
            <a:r>
              <a:rPr lang="en" sz="2000"/>
              <a:t>He is considered to be part of the </a:t>
            </a:r>
            <a:br>
              <a:rPr lang="en" sz="2000"/>
            </a:br>
            <a:r>
              <a:rPr lang="en" sz="2000"/>
              <a:t>American Romance Movement.</a:t>
            </a:r>
          </a:p>
          <a:p>
            <a:endParaRPr lang="en" sz="2000"/>
          </a:p>
          <a:p>
            <a:pPr marL="457200" lvl="0" indent="-419100" rtl="0">
              <a:lnSpc>
                <a:spcPct val="150000"/>
              </a:lnSpc>
              <a:buClr>
                <a:schemeClr val="dk1"/>
              </a:buClr>
              <a:buSzPct val="249999"/>
              <a:buFont typeface="Arial"/>
              <a:buChar char="•"/>
            </a:pPr>
            <a:r>
              <a:rPr lang="en" sz="2000" i="1"/>
              <a:t>Eureka </a:t>
            </a:r>
            <a:r>
              <a:rPr lang="en" sz="2000"/>
              <a:t>was his career masterpiece. </a:t>
            </a:r>
          </a:p>
          <a:p>
            <a:endParaRPr lang="en" sz="2000"/>
          </a:p>
          <a:p>
            <a:endParaRPr lang="en" sz="2000"/>
          </a:p>
        </p:txBody>
      </p:sp>
      <p:sp>
        <p:nvSpPr>
          <p:cNvPr id="53" name="Shape 53"/>
          <p:cNvSpPr/>
          <p:nvPr/>
        </p:nvSpPr>
        <p:spPr>
          <a:xfrm>
            <a:off x="5154791" y="1589850"/>
            <a:ext cx="3532008" cy="4988399"/>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950" b="0" i="0" u="none" strike="noStrike" cap="none" baseline="0">
                <a:solidFill>
                  <a:srgbClr val="FFFFFF"/>
                </a:solidFill>
                <a:latin typeface="Calibri"/>
                <a:ea typeface="Calibri"/>
                <a:cs typeface="Calibri"/>
                <a:sym typeface="Calibri"/>
              </a:rPr>
              <a:t>Ch. 1: Humans’ Inner Rhythms + Grunion, Hamsters</a:t>
            </a:r>
          </a:p>
        </p:txBody>
      </p:sp>
      <p:sp>
        <p:nvSpPr>
          <p:cNvPr id="168" name="Shape 168"/>
          <p:cNvSpPr txBox="1">
            <a:spLocks noGrp="1"/>
          </p:cNvSpPr>
          <p:nvPr>
            <p:ph type="body" idx="1"/>
          </p:nvPr>
        </p:nvSpPr>
        <p:spPr>
          <a:xfrm>
            <a:off x="457200" y="1417637"/>
            <a:ext cx="8403900" cy="53939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1944"/>
              <a:buFont typeface="Arial"/>
              <a:buChar char="•"/>
            </a:pPr>
            <a:r>
              <a:rPr lang="en" sz="2400" b="0" i="0" u="none" strike="noStrike" cap="none" baseline="0">
                <a:solidFill>
                  <a:srgbClr val="FFFFFF"/>
                </a:solidFill>
                <a:latin typeface="Calibri"/>
                <a:ea typeface="Calibri"/>
                <a:cs typeface="Calibri"/>
                <a:sym typeface="Calibri"/>
              </a:rPr>
              <a:t>Sleep-wake Rhythms</a:t>
            </a:r>
          </a:p>
          <a:p>
            <a:pPr marL="342900" marR="0" lvl="0" indent="-342900" algn="l" rtl="0">
              <a:spcBef>
                <a:spcPts val="640"/>
              </a:spcBef>
              <a:buClr>
                <a:schemeClr val="dk1"/>
              </a:buClr>
              <a:buSzPct val="131944"/>
              <a:buFont typeface="Arial"/>
              <a:buChar char="•"/>
            </a:pPr>
            <a:r>
              <a:rPr lang="en" sz="2400" b="0" i="0" u="none" strike="noStrike" cap="none" baseline="0">
                <a:solidFill>
                  <a:srgbClr val="FFFFFF"/>
                </a:solidFill>
                <a:latin typeface="Calibri"/>
                <a:ea typeface="Calibri"/>
                <a:cs typeface="Calibri"/>
                <a:sym typeface="Calibri"/>
              </a:rPr>
              <a:t>Menstruation, from </a:t>
            </a:r>
            <a:r>
              <a:rPr lang="en" sz="2400" b="0" i="1" u="none" strike="noStrike" cap="none" baseline="0">
                <a:solidFill>
                  <a:srgbClr val="FFFFFF"/>
                </a:solidFill>
                <a:latin typeface="Calibri"/>
                <a:ea typeface="Calibri"/>
                <a:cs typeface="Calibri"/>
                <a:sym typeface="Calibri"/>
              </a:rPr>
              <a:t>menses </a:t>
            </a:r>
            <a:r>
              <a:rPr lang="en" sz="2400" b="0" i="0" u="none" strike="noStrike" cap="none" baseline="0">
                <a:solidFill>
                  <a:srgbClr val="FFFFFF"/>
                </a:solidFill>
                <a:latin typeface="Calibri"/>
                <a:ea typeface="Calibri"/>
                <a:cs typeface="Calibri"/>
                <a:sym typeface="Calibri"/>
              </a:rPr>
              <a:t>or month (a contraction of moon-th)</a:t>
            </a:r>
          </a:p>
          <a:p>
            <a:pPr marL="342900" marR="0" lvl="0" indent="-342900" algn="l" rtl="0">
              <a:spcBef>
                <a:spcPts val="640"/>
              </a:spcBef>
              <a:buClr>
                <a:schemeClr val="dk1"/>
              </a:buClr>
              <a:buSzPct val="131944"/>
              <a:buFont typeface="Arial"/>
              <a:buChar char="•"/>
            </a:pPr>
            <a:r>
              <a:rPr lang="en" sz="2400" b="0" i="0" u="none" strike="noStrike" cap="none" baseline="0">
                <a:solidFill>
                  <a:srgbClr val="FFFFFF"/>
                </a:solidFill>
                <a:latin typeface="Calibri"/>
                <a:ea typeface="Calibri"/>
                <a:cs typeface="Calibri"/>
                <a:sym typeface="Calibri"/>
              </a:rPr>
              <a:t>Grunion:</a:t>
            </a:r>
          </a:p>
          <a:p>
            <a:pPr marL="0" marR="0" lvl="0" indent="0" algn="l" rtl="0">
              <a:spcBef>
                <a:spcPts val="480"/>
              </a:spcBef>
              <a:buClr>
                <a:schemeClr val="dk1"/>
              </a:buClr>
              <a:buSzPct val="25000"/>
              <a:buFont typeface="Calibri"/>
              <a:buNone/>
            </a:pPr>
            <a:r>
              <a:rPr lang="en" sz="2400" b="0" i="0" u="none" strike="noStrike" cap="none" baseline="0">
                <a:solidFill>
                  <a:srgbClr val="FFFFFF"/>
                </a:solidFill>
                <a:latin typeface="Calibri"/>
                <a:ea typeface="Calibri"/>
                <a:cs typeface="Calibri"/>
                <a:sym typeface="Calibri"/>
              </a:rPr>
              <a:t>	</a:t>
            </a:r>
          </a:p>
          <a:p>
            <a:pPr marL="0" marR="0" lvl="0" indent="457200" algn="l" rtl="0">
              <a:spcBef>
                <a:spcPts val="480"/>
              </a:spcBef>
              <a:buClr>
                <a:schemeClr val="dk1"/>
              </a:buClr>
              <a:buSzPct val="25000"/>
              <a:buFont typeface="Calibri"/>
              <a:buNone/>
            </a:pPr>
            <a:r>
              <a:rPr lang="en" sz="2000" b="0" i="0" u="none" strike="noStrike" cap="none" baseline="0">
                <a:solidFill>
                  <a:srgbClr val="FFFFFF"/>
                </a:solidFill>
                <a:latin typeface="Calibri"/>
                <a:ea typeface="Calibri"/>
                <a:cs typeface="Calibri"/>
                <a:sym typeface="Calibri"/>
              </a:rPr>
              <a:t>“These moon-</a:t>
            </a:r>
          </a:p>
          <a:p>
            <a:pPr marL="0" marR="0" lvl="0" indent="0" algn="l" rtl="0">
              <a:spcBef>
                <a:spcPts val="480"/>
              </a:spcBef>
              <a:buClr>
                <a:schemeClr val="dk1"/>
              </a:buClr>
              <a:buSzPct val="25000"/>
              <a:buFont typeface="Calibri"/>
              <a:buNone/>
            </a:pPr>
            <a:r>
              <a:rPr lang="en" sz="2000" b="0" i="0" u="none" strike="noStrike" cap="none" baseline="0">
                <a:solidFill>
                  <a:srgbClr val="FFFFFF"/>
                </a:solidFill>
                <a:latin typeface="Calibri"/>
                <a:ea typeface="Calibri"/>
                <a:cs typeface="Calibri"/>
                <a:sym typeface="Calibri"/>
              </a:rPr>
              <a:t>	based cycles may be</a:t>
            </a:r>
          </a:p>
          <a:p>
            <a:pPr marL="0" marR="0" lvl="0" indent="0" algn="l" rtl="0">
              <a:spcBef>
                <a:spcPts val="480"/>
              </a:spcBef>
              <a:buClr>
                <a:schemeClr val="dk1"/>
              </a:buClr>
              <a:buSzPct val="25000"/>
              <a:buFont typeface="Calibri"/>
              <a:buNone/>
            </a:pPr>
            <a:r>
              <a:rPr lang="en" sz="2000" b="0" i="0" u="none" strike="noStrike" cap="none" baseline="0">
                <a:solidFill>
                  <a:srgbClr val="FFFFFF"/>
                </a:solidFill>
                <a:latin typeface="Calibri"/>
                <a:ea typeface="Calibri"/>
                <a:cs typeface="Calibri"/>
                <a:sym typeface="Calibri"/>
              </a:rPr>
              <a:t>	a reflection of our </a:t>
            </a:r>
          </a:p>
          <a:p>
            <a:pPr marL="0" marR="0" lvl="0" indent="0" algn="l" rtl="0">
              <a:spcBef>
                <a:spcPts val="480"/>
              </a:spcBef>
              <a:buClr>
                <a:schemeClr val="dk1"/>
              </a:buClr>
              <a:buSzPct val="25000"/>
              <a:buFont typeface="Calibri"/>
              <a:buNone/>
            </a:pPr>
            <a:r>
              <a:rPr lang="en" sz="2000" b="0" i="0" u="none" strike="noStrike" cap="none" baseline="0">
                <a:solidFill>
                  <a:srgbClr val="FFFFFF"/>
                </a:solidFill>
                <a:latin typeface="Calibri"/>
                <a:ea typeface="Calibri"/>
                <a:cs typeface="Calibri"/>
                <a:sym typeface="Calibri"/>
              </a:rPr>
              <a:t>	original ascent from</a:t>
            </a:r>
          </a:p>
          <a:p>
            <a:pPr marL="0" marR="0" lvl="0" indent="0" algn="l" rtl="0">
              <a:spcBef>
                <a:spcPts val="480"/>
              </a:spcBef>
              <a:buClr>
                <a:schemeClr val="dk1"/>
              </a:buClr>
              <a:buSzPct val="25000"/>
              <a:buFont typeface="Calibri"/>
              <a:buNone/>
            </a:pPr>
            <a:r>
              <a:rPr lang="en" sz="2000" b="0" i="0" u="none" strike="noStrike" cap="none" baseline="0">
                <a:solidFill>
                  <a:srgbClr val="FFFFFF"/>
                </a:solidFill>
                <a:latin typeface="Calibri"/>
                <a:ea typeface="Calibri"/>
                <a:cs typeface="Calibri"/>
                <a:sym typeface="Calibri"/>
              </a:rPr>
              <a:t>	the sea.” Aveni, p. 420</a:t>
            </a:r>
          </a:p>
          <a:p>
            <a:endParaRPr lang="en" sz="2000" b="0" i="0" u="none" strike="noStrike" cap="none" baseline="0">
              <a:solidFill>
                <a:srgbClr val="FFFFFF"/>
              </a:solidFill>
              <a:latin typeface="Calibri"/>
              <a:ea typeface="Calibri"/>
              <a:cs typeface="Calibri"/>
              <a:sym typeface="Calibri"/>
            </a:endParaRPr>
          </a:p>
          <a:p>
            <a:pPr marL="342900" marR="0" lvl="0" indent="-342900" algn="l" rtl="0">
              <a:spcBef>
                <a:spcPts val="600"/>
              </a:spcBef>
              <a:buClr>
                <a:schemeClr val="dk1"/>
              </a:buClr>
              <a:buSzPct val="124999"/>
              <a:buFont typeface="Arial"/>
              <a:buChar char="•"/>
            </a:pPr>
            <a:r>
              <a:rPr lang="en" sz="2400" b="0" i="0" u="none" strike="noStrike" cap="none" baseline="0">
                <a:solidFill>
                  <a:srgbClr val="FFFFFF"/>
                </a:solidFill>
                <a:latin typeface="Calibri"/>
                <a:ea typeface="Calibri"/>
                <a:cs typeface="Calibri"/>
                <a:sym typeface="Calibri"/>
              </a:rPr>
              <a:t>Exogenous vs. Endogenous (Hamster testes! Coral!)</a:t>
            </a:r>
          </a:p>
          <a:p>
            <a:endParaRPr lang="en" sz="2400" b="0" i="0" u="none" strike="noStrike" cap="none" baseline="0">
              <a:solidFill>
                <a:srgbClr val="FFFFFF"/>
              </a:solidFill>
              <a:latin typeface="Calibri"/>
              <a:ea typeface="Calibri"/>
              <a:cs typeface="Calibri"/>
              <a:sym typeface="Calibri"/>
            </a:endParaRPr>
          </a:p>
          <a:p>
            <a:endParaRPr lang="en" sz="2400" b="0" i="0" u="none" strike="noStrike" cap="none" baseline="0">
              <a:solidFill>
                <a:srgbClr val="FFFFFF"/>
              </a:solidFill>
              <a:latin typeface="Calibri"/>
              <a:ea typeface="Calibri"/>
              <a:cs typeface="Calibri"/>
              <a:sym typeface="Calibri"/>
            </a:endParaRPr>
          </a:p>
        </p:txBody>
      </p:sp>
      <p:sp>
        <p:nvSpPr>
          <p:cNvPr id="169" name="Shape 169"/>
          <p:cNvSpPr/>
          <p:nvPr/>
        </p:nvSpPr>
        <p:spPr>
          <a:xfrm>
            <a:off x="4535437" y="2890283"/>
            <a:ext cx="3681707" cy="2448709"/>
          </a:xfrm>
          <a:prstGeom prst="rect">
            <a:avLst/>
          </a:prstGeom>
          <a:blipFill>
            <a:blip r:embed="rId3"/>
            <a:stretch>
              <a:fillRect/>
            </a:stretch>
          </a:blipFill>
        </p:spPr>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950" b="0" i="0" u="none" strike="noStrike" cap="none" baseline="0">
                <a:solidFill>
                  <a:srgbClr val="FFFFFF"/>
                </a:solidFill>
                <a:latin typeface="Calibri"/>
                <a:ea typeface="Calibri"/>
                <a:cs typeface="Calibri"/>
                <a:sym typeface="Calibri"/>
              </a:rPr>
              <a:t>Ch. 1: Man as Machine, Machine as Metaphor</a:t>
            </a:r>
          </a:p>
        </p:txBody>
      </p:sp>
      <p:sp>
        <p:nvSpPr>
          <p:cNvPr id="175" name="Shape 175"/>
          <p:cNvSpPr txBox="1">
            <a:spLocks noGrp="1"/>
          </p:cNvSpPr>
          <p:nvPr>
            <p:ph type="body" idx="1"/>
          </p:nvPr>
        </p:nvSpPr>
        <p:spPr>
          <a:xfrm>
            <a:off x="457200" y="1600200"/>
            <a:ext cx="8229600" cy="49840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5555"/>
              <a:buFont typeface="Arial"/>
              <a:buChar char="•"/>
            </a:pPr>
            <a:r>
              <a:rPr lang="en" sz="2950" b="0" i="0" u="none" strike="noStrike" cap="none" baseline="0">
                <a:solidFill>
                  <a:srgbClr val="FFFFFF"/>
                </a:solidFill>
                <a:latin typeface="Calibri"/>
                <a:ea typeface="Calibri"/>
                <a:cs typeface="Calibri"/>
                <a:sym typeface="Calibri"/>
              </a:rPr>
              <a:t>“</a:t>
            </a:r>
            <a:r>
              <a:rPr lang="en" sz="2400" b="0" i="0" u="none" strike="noStrike" cap="none" baseline="0">
                <a:solidFill>
                  <a:srgbClr val="FFFFFF"/>
                </a:solidFill>
                <a:latin typeface="Calibri"/>
                <a:ea typeface="Calibri"/>
                <a:cs typeface="Calibri"/>
                <a:sym typeface="Calibri"/>
              </a:rPr>
              <a:t>…the language used to describe the way we in the West think the coupled circadian oscillation works consists of neural networks, transducers, pacemakers, command posts, control mechanisms, cues, signals, oscillators—that familiar language of information retrieval and processing in which the twentieth century is embedded. At least since the Industrial Revolution, if not from the Renaissance, when we first began to manipulate and experiment with nature, we have come to have faith in the machine, to believe in mechanism as a way of understanding.”</a:t>
            </a:r>
          </a:p>
          <a:p>
            <a:endParaRPr lang="en" sz="2400" b="0" i="0" u="none" strike="noStrike" cap="none" baseline="0">
              <a:solidFill>
                <a:srgbClr val="FFFFFF"/>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Part IV: A World of Time</a:t>
            </a:r>
          </a:p>
        </p:txBody>
      </p:sp>
      <p:sp>
        <p:nvSpPr>
          <p:cNvPr id="181" name="Shape 18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b="1"/>
              <a:t>Building on Basic Rhythms </a:t>
            </a:r>
          </a:p>
          <a:p>
            <a:pPr marL="457200" lvl="0" indent="-355600" rtl="0">
              <a:buClr>
                <a:schemeClr val="dk1"/>
              </a:buClr>
              <a:buSzPct val="166666"/>
              <a:buFont typeface="Arial"/>
              <a:buChar char="•"/>
            </a:pPr>
            <a:r>
              <a:rPr lang="en" sz="2000"/>
              <a:t>Time begins as human consciousness</a:t>
            </a:r>
          </a:p>
          <a:p>
            <a:endParaRPr lang="en" sz="2000"/>
          </a:p>
          <a:p>
            <a:pPr marL="457200" lvl="0" indent="-355600" rtl="0">
              <a:buClr>
                <a:schemeClr val="dk1"/>
              </a:buClr>
              <a:buSzPct val="166666"/>
              <a:buFont typeface="Arial"/>
              <a:buChar char="•"/>
            </a:pPr>
            <a:r>
              <a:rPr lang="en" sz="2000"/>
              <a:t>Communication allows us to conceptualize others' interpretation of time</a:t>
            </a:r>
          </a:p>
          <a:p>
            <a:endParaRPr lang="en" sz="2000"/>
          </a:p>
          <a:p>
            <a:pPr marL="457200" lvl="0" indent="-355600" rtl="0">
              <a:buClr>
                <a:schemeClr val="dk1"/>
              </a:buClr>
              <a:buSzPct val="166666"/>
              <a:buFont typeface="Arial"/>
              <a:buChar char="•"/>
            </a:pPr>
            <a:r>
              <a:rPr lang="en" sz="2000"/>
              <a:t>This communication resulted as a result of numerically quantifying time&gt;signifier represents real thing in universe, tangible (recognition of patterns)</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237150" y="274637"/>
            <a:ext cx="8229600" cy="1143000"/>
          </a:xfrm>
          <a:prstGeom prst="rect">
            <a:avLst/>
          </a:prstGeom>
        </p:spPr>
        <p:txBody>
          <a:bodyPr lIns="91425" tIns="91425" rIns="91425" bIns="91425" anchor="ctr" anchorCtr="0">
            <a:noAutofit/>
          </a:bodyPr>
          <a:lstStyle/>
          <a:p>
            <a:pPr>
              <a:buNone/>
            </a:pPr>
            <a:r>
              <a:rPr lang="en"/>
              <a:t>Part IV (Cont.)</a:t>
            </a:r>
          </a:p>
        </p:txBody>
      </p:sp>
      <p:sp>
        <p:nvSpPr>
          <p:cNvPr id="187" name="Shape 18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b="1"/>
              <a:t>Recurring Cycles</a:t>
            </a:r>
          </a:p>
          <a:p>
            <a:pPr marL="457200" lvl="0" indent="-355600" rtl="0">
              <a:buClr>
                <a:schemeClr val="dk1"/>
              </a:buClr>
              <a:buSzPct val="166666"/>
              <a:buFont typeface="Arial"/>
              <a:buChar char="•"/>
            </a:pPr>
            <a:r>
              <a:rPr lang="en" sz="2000"/>
              <a:t>Nature broadcasts in decidedly cyclical nature, only natural that we internalize pattern</a:t>
            </a:r>
          </a:p>
          <a:p>
            <a:endParaRPr lang="en" sz="2000"/>
          </a:p>
          <a:p>
            <a:pPr marL="457200" lvl="0" indent="-355600" rtl="0">
              <a:buClr>
                <a:schemeClr val="dk1"/>
              </a:buClr>
              <a:buSzPct val="166666"/>
              <a:buFont typeface="Arial"/>
              <a:buChar char="•"/>
            </a:pPr>
            <a:r>
              <a:rPr lang="en" sz="2000"/>
              <a:t>Other models of representing time</a:t>
            </a:r>
          </a:p>
          <a:p>
            <a:endParaRPr lang="en" sz="2000"/>
          </a:p>
          <a:p>
            <a:pPr marL="457200" lvl="0" indent="-355600" rtl="0">
              <a:buClr>
                <a:schemeClr val="dk1"/>
              </a:buClr>
              <a:buSzPct val="166666"/>
              <a:buFont typeface="Arial"/>
              <a:buChar char="•"/>
            </a:pPr>
            <a:r>
              <a:rPr lang="en" sz="2000"/>
              <a:t>Modern interpretation of time has made human beings nonparticipants, negative consequences (St. Augustine) </a:t>
            </a:r>
          </a:p>
          <a:p>
            <a:endParaRPr lang="en" sz="2000"/>
          </a:p>
          <a:p>
            <a:pPr marL="457200" lvl="0" indent="-355600">
              <a:buClr>
                <a:schemeClr val="dk1"/>
              </a:buClr>
              <a:buSzPct val="166666"/>
              <a:buFont typeface="Arial"/>
              <a:buChar char="•"/>
            </a:pPr>
            <a:r>
              <a:rPr lang="en" sz="2000"/>
              <a:t>Our conceptualization of time is purposeless </a:t>
            </a: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Part IV (cont.)</a:t>
            </a:r>
          </a:p>
        </p:txBody>
      </p:sp>
      <p:sp>
        <p:nvSpPr>
          <p:cNvPr id="193" name="Shape 19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b="1">
                <a:solidFill>
                  <a:srgbClr val="000000"/>
                </a:solidFill>
              </a:rPr>
              <a:t>Linearization of Time</a:t>
            </a:r>
          </a:p>
          <a:p>
            <a:pPr marL="457200" lvl="0" indent="-355600" rtl="0">
              <a:buClr>
                <a:schemeClr val="dk1"/>
              </a:buClr>
              <a:buSzPct val="166666"/>
              <a:buFont typeface="Arial"/>
              <a:buChar char="•"/>
            </a:pPr>
            <a:r>
              <a:rPr lang="en" sz="2000">
                <a:solidFill>
                  <a:srgbClr val="000000"/>
                </a:solidFill>
              </a:rPr>
              <a:t>As Westerners we are caught in an everlasting string of </a:t>
            </a:r>
            <a:r>
              <a:rPr lang="en" sz="2000" i="1">
                <a:solidFill>
                  <a:srgbClr val="000000"/>
                </a:solidFill>
              </a:rPr>
              <a:t>nows, </a:t>
            </a:r>
            <a:r>
              <a:rPr lang="en" sz="2000">
                <a:solidFill>
                  <a:srgbClr val="000000"/>
                </a:solidFill>
              </a:rPr>
              <a:t>constantly working for destination </a:t>
            </a:r>
          </a:p>
          <a:p>
            <a:endParaRPr lang="en" sz="2000">
              <a:solidFill>
                <a:srgbClr val="000000"/>
              </a:solidFill>
            </a:endParaRPr>
          </a:p>
          <a:p>
            <a:pPr marL="457200" lvl="0" indent="-355600" rtl="0">
              <a:buClr>
                <a:schemeClr val="dk1"/>
              </a:buClr>
              <a:buSzPct val="166666"/>
              <a:buFont typeface="Arial"/>
              <a:buChar char="•"/>
            </a:pPr>
            <a:r>
              <a:rPr lang="en" sz="2000">
                <a:solidFill>
                  <a:srgbClr val="000000"/>
                </a:solidFill>
              </a:rPr>
              <a:t>Obsession with linear time stands in stark contrast to Trobriand gardeners, language possesses no tenses</a:t>
            </a:r>
          </a:p>
          <a:p>
            <a:endParaRPr lang="en" sz="2000">
              <a:solidFill>
                <a:srgbClr val="000000"/>
              </a:solidFill>
            </a:endParaRPr>
          </a:p>
          <a:p>
            <a:pPr marL="457200" lvl="0" indent="-355600" rtl="0">
              <a:buClr>
                <a:schemeClr val="dk1"/>
              </a:buClr>
              <a:buSzPct val="166666"/>
              <a:buFont typeface="Arial"/>
              <a:buChar char="•"/>
            </a:pPr>
            <a:r>
              <a:rPr lang="en" sz="2000">
                <a:solidFill>
                  <a:srgbClr val="000000"/>
                </a:solidFill>
              </a:rPr>
              <a:t>We assign value laden words to other cultures-&gt;</a:t>
            </a:r>
            <a:r>
              <a:rPr lang="en" sz="2000" i="1">
                <a:solidFill>
                  <a:srgbClr val="000000"/>
                </a:solidFill>
              </a:rPr>
              <a:t>superstition </a:t>
            </a:r>
            <a:r>
              <a:rPr lang="en" sz="2000">
                <a:solidFill>
                  <a:srgbClr val="000000"/>
                </a:solidFill>
              </a:rPr>
              <a:t> </a:t>
            </a:r>
          </a:p>
          <a:p>
            <a:endParaRPr lang="en" sz="2000">
              <a:solidFill>
                <a:srgbClr val="000000"/>
              </a:solidFill>
            </a:endParaRP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Part IV (cont.)</a:t>
            </a:r>
          </a:p>
        </p:txBody>
      </p:sp>
      <p:sp>
        <p:nvSpPr>
          <p:cNvPr id="199" name="Shape 19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b="1"/>
              <a:t>Controlling the Rhythms </a:t>
            </a:r>
          </a:p>
          <a:p>
            <a:endParaRPr lang="en" b="1"/>
          </a:p>
          <a:p>
            <a:pPr marL="457200" lvl="0" indent="-419100" rtl="0">
              <a:buClr>
                <a:schemeClr val="dk1"/>
              </a:buClr>
              <a:buSzPct val="249999"/>
              <a:buFont typeface="Arial"/>
              <a:buChar char="•"/>
            </a:pPr>
            <a:r>
              <a:rPr lang="en" sz="2000"/>
              <a:t>Rigid control of time-&gt;making money in highly industrialized, technological world</a:t>
            </a:r>
          </a:p>
          <a:p>
            <a:endParaRPr lang="en" sz="2000"/>
          </a:p>
          <a:p>
            <a:pPr marL="457200" lvl="0" indent="-419100" rtl="0">
              <a:buClr>
                <a:schemeClr val="dk1"/>
              </a:buClr>
              <a:buSzPct val="249999"/>
              <a:buFont typeface="Arial"/>
              <a:buChar char="•"/>
            </a:pPr>
            <a:r>
              <a:rPr lang="en" sz="2000"/>
              <a:t>Only the ruling class can introduce new festivities-&gt;must cultivate roots of past </a:t>
            </a:r>
          </a:p>
          <a:p>
            <a:endParaRPr lang="en" sz="2000"/>
          </a:p>
          <a:p>
            <a:endParaRPr lang="en" sz="2000"/>
          </a:p>
          <a:p>
            <a:endParaRPr lang="en" sz="2000"/>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Part IV (cont.)</a:t>
            </a:r>
          </a:p>
        </p:txBody>
      </p:sp>
      <p:sp>
        <p:nvSpPr>
          <p:cNvPr id="205" name="Shape 20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b="1"/>
              <a:t>Controlling the Rhythm (cont.)</a:t>
            </a:r>
          </a:p>
          <a:p>
            <a:pPr marL="457200" lvl="0" indent="-355600" rtl="0">
              <a:buClr>
                <a:schemeClr val="dk1"/>
              </a:buClr>
              <a:buSzPct val="166666"/>
              <a:buFont typeface="Arial"/>
              <a:buChar char="•"/>
            </a:pPr>
            <a:r>
              <a:rPr lang="en" sz="2000"/>
              <a:t>Time captivates not as a pure fact of nature but instead as dimension of life that can be controlled </a:t>
            </a:r>
          </a:p>
          <a:p>
            <a:endParaRPr lang="en" sz="2000"/>
          </a:p>
          <a:p>
            <a:pPr marL="457200" lvl="0" indent="-355600" rtl="0">
              <a:buClr>
                <a:schemeClr val="dk1"/>
              </a:buClr>
              <a:buSzPct val="166666"/>
              <a:buFont typeface="Arial"/>
              <a:buChar char="•"/>
            </a:pPr>
            <a:r>
              <a:rPr lang="en" sz="2000"/>
              <a:t>We grabbed ahold of time and sought to manipulate it </a:t>
            </a:r>
          </a:p>
          <a:p>
            <a:endParaRPr lang="en" sz="2000"/>
          </a:p>
          <a:p>
            <a:pPr marL="457200" lvl="0" indent="-355600" rtl="0">
              <a:buClr>
                <a:schemeClr val="dk1"/>
              </a:buClr>
              <a:buSzPct val="166666"/>
              <a:buFont typeface="Arial"/>
              <a:buChar char="•"/>
            </a:pPr>
            <a:r>
              <a:rPr lang="en" sz="2000"/>
              <a:t>We were once harmonized with nature—have dehumanized time </a:t>
            </a:r>
          </a:p>
          <a:p>
            <a:endParaRPr lang="en" sz="2000"/>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Questions</a:t>
            </a:r>
          </a:p>
        </p:txBody>
      </p:sp>
      <p:sp>
        <p:nvSpPr>
          <p:cNvPr id="211" name="Shape 21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None/>
            </a:pPr>
            <a:r>
              <a:rPr lang="en" sz="2000" b="1">
                <a:solidFill>
                  <a:srgbClr val="000000"/>
                </a:solidFill>
              </a:rPr>
              <a:t>Edgar Allan Poe:</a:t>
            </a:r>
          </a:p>
          <a:p>
            <a:pPr marL="457200" lvl="0" indent="-355600" rtl="0">
              <a:spcBef>
                <a:spcPts val="0"/>
              </a:spcBef>
              <a:buClr>
                <a:schemeClr val="dk1"/>
              </a:buClr>
              <a:buSzPct val="166666"/>
              <a:buFont typeface="Arial"/>
              <a:buChar char="•"/>
            </a:pPr>
            <a:r>
              <a:rPr lang="en" sz="2000">
                <a:solidFill>
                  <a:srgbClr val="000000"/>
                </a:solidFill>
              </a:rPr>
              <a:t>Why do you think the author uses bells to represent the progression of time/human life?</a:t>
            </a:r>
          </a:p>
          <a:p>
            <a:pPr marL="457200" lvl="0" indent="-355600" rtl="0">
              <a:spcBef>
                <a:spcPts val="0"/>
              </a:spcBef>
              <a:buClr>
                <a:schemeClr val="dk1"/>
              </a:buClr>
              <a:buSzPct val="166666"/>
              <a:buFont typeface="Arial"/>
              <a:buChar char="•"/>
            </a:pPr>
            <a:r>
              <a:rPr lang="en" sz="2000">
                <a:solidFill>
                  <a:srgbClr val="000000"/>
                </a:solidFill>
              </a:rPr>
              <a:t>Bells were more prevalent in Poe's time.  What do you think would be akin to the bells in todays world? </a:t>
            </a:r>
          </a:p>
          <a:p>
            <a:endParaRPr lang="en" sz="2000">
              <a:solidFill>
                <a:srgbClr val="000000"/>
              </a:solidFill>
            </a:endParaRPr>
          </a:p>
          <a:p>
            <a:pPr lvl="0" rtl="0">
              <a:spcBef>
                <a:spcPts val="0"/>
              </a:spcBef>
              <a:buNone/>
            </a:pPr>
            <a:r>
              <a:rPr lang="en" sz="2000" b="1">
                <a:solidFill>
                  <a:srgbClr val="000000"/>
                </a:solidFill>
              </a:rPr>
              <a:t>Freud's </a:t>
            </a:r>
            <a:r>
              <a:rPr lang="en" sz="2000" b="1" i="1">
                <a:solidFill>
                  <a:srgbClr val="000000"/>
                </a:solidFill>
              </a:rPr>
              <a:t>Wolf-Man</a:t>
            </a:r>
            <a:r>
              <a:rPr lang="en" sz="2000" b="1">
                <a:solidFill>
                  <a:srgbClr val="000000"/>
                </a:solidFill>
              </a:rPr>
              <a:t>:</a:t>
            </a:r>
          </a:p>
          <a:p>
            <a:pPr marL="457200" lvl="0" indent="-355600" rtl="0">
              <a:spcBef>
                <a:spcPts val="0"/>
              </a:spcBef>
              <a:buClr>
                <a:schemeClr val="dk1"/>
              </a:buClr>
              <a:buSzPct val="166666"/>
              <a:buFont typeface="Arial"/>
              <a:buChar char="•"/>
            </a:pPr>
            <a:r>
              <a:rPr lang="en" sz="2000">
                <a:solidFill>
                  <a:srgbClr val="000000"/>
                </a:solidFill>
              </a:rPr>
              <a:t>In order to cure Wolf-Man's neurosis, Freud had to recover and reorganize Wolf-Man's life events. How did Freud cure Wolf-Man's neurosis (the process)? Do you think Wolf-Man's change of understanding time changed his sense of self or his individual perception of reality?</a:t>
            </a:r>
          </a:p>
          <a:p>
            <a:pPr marL="457200" lvl="0" indent="-355600" rtl="0">
              <a:spcBef>
                <a:spcPts val="0"/>
              </a:spcBef>
              <a:buClr>
                <a:schemeClr val="dk1"/>
              </a:buClr>
              <a:buSzPct val="166666"/>
              <a:buFont typeface="Arial"/>
              <a:buChar char="•"/>
            </a:pPr>
            <a:r>
              <a:rPr lang="en" sz="2000">
                <a:solidFill>
                  <a:srgbClr val="000000"/>
                </a:solidFill>
              </a:rPr>
              <a:t>What is your perspective on the psycho analytical process. Is Freud uncovering a lost timeline of repressed memories, or is her merely recreating a new time line in order to explain his patients dirorders?</a:t>
            </a:r>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Questions (cont.)</a:t>
            </a:r>
          </a:p>
        </p:txBody>
      </p:sp>
      <p:sp>
        <p:nvSpPr>
          <p:cNvPr id="217" name="Shape 217"/>
          <p:cNvSpPr txBox="1">
            <a:spLocks noGrp="1"/>
          </p:cNvSpPr>
          <p:nvPr>
            <p:ph type="body" idx="1"/>
          </p:nvPr>
        </p:nvSpPr>
        <p:spPr>
          <a:xfrm>
            <a:off x="457200" y="1890300"/>
            <a:ext cx="8229600" cy="4356600"/>
          </a:xfrm>
          <a:prstGeom prst="rect">
            <a:avLst/>
          </a:prstGeom>
        </p:spPr>
        <p:txBody>
          <a:bodyPr lIns="91425" tIns="91425" rIns="91425" bIns="91425" anchor="t" anchorCtr="0">
            <a:noAutofit/>
          </a:bodyPr>
          <a:lstStyle/>
          <a:p>
            <a:pPr lvl="0" rtl="0">
              <a:spcBef>
                <a:spcPts val="0"/>
              </a:spcBef>
              <a:buClr>
                <a:srgbClr val="000000"/>
              </a:buClr>
              <a:buSzPct val="55000"/>
              <a:buFont typeface="Arial"/>
              <a:buNone/>
            </a:pPr>
            <a:r>
              <a:rPr lang="en" sz="2000" b="1">
                <a:solidFill>
                  <a:srgbClr val="000000"/>
                </a:solidFill>
              </a:rPr>
              <a:t>Aveni's </a:t>
            </a:r>
            <a:r>
              <a:rPr lang="en" sz="2000" b="1" i="1">
                <a:solidFill>
                  <a:srgbClr val="000000"/>
                </a:solidFill>
              </a:rPr>
              <a:t>Empires of Time</a:t>
            </a:r>
            <a:r>
              <a:rPr lang="en" sz="2000" b="1">
                <a:solidFill>
                  <a:srgbClr val="000000"/>
                </a:solidFill>
              </a:rPr>
              <a:t> : (</a:t>
            </a:r>
            <a:r>
              <a:rPr lang="en" sz="2000"/>
              <a:t>Intro and Ch. 1)</a:t>
            </a:r>
          </a:p>
          <a:p>
            <a:endParaRPr lang="en" sz="2000"/>
          </a:p>
          <a:p>
            <a:pPr lvl="0" rtl="0">
              <a:spcBef>
                <a:spcPts val="0"/>
              </a:spcBef>
              <a:buNone/>
            </a:pPr>
            <a:r>
              <a:rPr lang="en" sz="2000"/>
              <a:t>1) Do you personally view time as a culturalist or as an absolutist? Has your view changed since the beginning of the term? If so, how?</a:t>
            </a:r>
          </a:p>
          <a:p>
            <a:endParaRPr lang="en" sz="2000"/>
          </a:p>
          <a:p>
            <a:pPr marL="0" lvl="0" indent="0" rtl="0">
              <a:spcBef>
                <a:spcPts val="0"/>
              </a:spcBef>
              <a:buClr>
                <a:srgbClr val="000000"/>
              </a:buClr>
              <a:buSzPct val="55000"/>
              <a:buFont typeface="Arial"/>
              <a:buNone/>
            </a:pPr>
            <a:r>
              <a:rPr lang="en" sz="2000"/>
              <a:t>2)  Exogenous (external timer) or endogenous (internal timer)? Humans? Animals? Draw on course readings/discussion to support your answer! </a:t>
            </a:r>
          </a:p>
          <a:p>
            <a:endParaRPr lang="en" sz="2000"/>
          </a:p>
          <a:p>
            <a:pPr marL="0" lvl="0" indent="0" rtl="0">
              <a:spcBef>
                <a:spcPts val="0"/>
              </a:spcBef>
              <a:buClr>
                <a:srgbClr val="000000"/>
              </a:buClr>
              <a:buSzPct val="55000"/>
              <a:buFont typeface="Arial"/>
              <a:buNone/>
            </a:pPr>
            <a:r>
              <a:rPr lang="en" sz="2000"/>
              <a:t>3) What do you make of the definition </a:t>
            </a:r>
            <a:r>
              <a:rPr lang="en" sz="2000">
                <a:solidFill>
                  <a:srgbClr val="000000"/>
                </a:solidFill>
              </a:rPr>
              <a:t>“the idea that an ordered sequence can be recognized in our states of consciousness”? Would you include it in your paper for Monday?</a:t>
            </a:r>
          </a:p>
          <a:p>
            <a:endParaRPr lang="en" sz="2000">
              <a:solidFill>
                <a:srgbClr val="000000"/>
              </a:solidFill>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 Summary of "The Bells"</a:t>
            </a:r>
          </a:p>
        </p:txBody>
      </p:sp>
      <p:sp>
        <p:nvSpPr>
          <p:cNvPr id="59" name="Shape 5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Silver Bells                             Brazen Bells</a:t>
            </a:r>
          </a:p>
          <a:p>
            <a:pPr lvl="0" rtl="0">
              <a:buNone/>
            </a:pPr>
            <a:r>
              <a:rPr lang="en"/>
              <a:t>"World of Merriment"		"Tale of Terror"</a:t>
            </a:r>
          </a:p>
          <a:p>
            <a:pPr lvl="0" rtl="0">
              <a:buNone/>
            </a:pPr>
            <a:r>
              <a:rPr lang="en"/>
              <a:t>"Tinkle"                                  "Scream"  </a:t>
            </a:r>
          </a:p>
          <a:p>
            <a:endParaRPr lang="en"/>
          </a:p>
          <a:p>
            <a:pPr lvl="0" rtl="0">
              <a:buNone/>
            </a:pPr>
            <a:r>
              <a:rPr lang="en"/>
              <a:t>Golden Bells                          Iron Bells</a:t>
            </a:r>
          </a:p>
          <a:p>
            <a:pPr lvl="0" rtl="0">
              <a:buNone/>
            </a:pPr>
            <a:r>
              <a:rPr lang="en"/>
              <a:t>"World of happiness"          "World of Solemn"</a:t>
            </a:r>
          </a:p>
          <a:p>
            <a:pPr lvl="0" rtl="0">
              <a:buNone/>
            </a:pPr>
            <a:r>
              <a:rPr lang="en"/>
              <a:t>"Ring"								"Shiver"</a:t>
            </a:r>
          </a:p>
          <a:p>
            <a:endParaRPr lang="en"/>
          </a:p>
          <a:p>
            <a:endParaRPr lang="en"/>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"The Bells" </a:t>
            </a:r>
            <a:r>
              <a:rPr lang="en" sz="3600"/>
              <a:t>by Edgar Allan Poe</a:t>
            </a:r>
          </a:p>
        </p:txBody>
      </p:sp>
      <p:sp>
        <p:nvSpPr>
          <p:cNvPr id="65" name="Shape 6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b="1"/>
              <a:t>Representation of Time</a:t>
            </a:r>
          </a:p>
          <a:p>
            <a:pPr marL="457200" lvl="0" indent="-419100" rtl="0">
              <a:lnSpc>
                <a:spcPct val="150000"/>
              </a:lnSpc>
              <a:buClr>
                <a:schemeClr val="dk1"/>
              </a:buClr>
              <a:buSzPct val="249999"/>
              <a:buFont typeface="Arial"/>
              <a:buChar char="•"/>
            </a:pPr>
            <a:r>
              <a:rPr lang="en" sz="2000"/>
              <a:t>Progression of mentality and mental maturity</a:t>
            </a:r>
          </a:p>
          <a:p>
            <a:pPr marL="457200" lvl="0" indent="-419100" rtl="0">
              <a:lnSpc>
                <a:spcPct val="150000"/>
              </a:lnSpc>
              <a:buClr>
                <a:schemeClr val="dk1"/>
              </a:buClr>
              <a:buSzPct val="249999"/>
              <a:buFont typeface="Arial"/>
              <a:buChar char="•"/>
            </a:pPr>
            <a:r>
              <a:rPr lang="en" sz="2000"/>
              <a:t>Progression of day to night</a:t>
            </a:r>
          </a:p>
          <a:p>
            <a:pPr marL="457200" lvl="0" indent="-419100" rtl="0">
              <a:lnSpc>
                <a:spcPct val="150000"/>
              </a:lnSpc>
              <a:buClr>
                <a:schemeClr val="dk1"/>
              </a:buClr>
              <a:buSzPct val="249999"/>
              <a:buFont typeface="Arial"/>
              <a:buChar char="•"/>
            </a:pPr>
            <a:r>
              <a:rPr lang="en" sz="2000"/>
              <a:t>Progression of age</a:t>
            </a:r>
          </a:p>
          <a:p>
            <a:pPr marL="457200" lvl="0" indent="-419100">
              <a:lnSpc>
                <a:spcPct val="150000"/>
              </a:lnSpc>
              <a:buClr>
                <a:schemeClr val="dk1"/>
              </a:buClr>
              <a:buSzPct val="249999"/>
              <a:buFont typeface="Arial"/>
              <a:buChar char="•"/>
            </a:pPr>
            <a:r>
              <a:rPr lang="en" sz="2000"/>
              <a:t>Progression of romance</a:t>
            </a:r>
          </a:p>
        </p:txBody>
      </p:sp>
      <p:sp>
        <p:nvSpPr>
          <p:cNvPr id="66" name="Shape 66"/>
          <p:cNvSpPr/>
          <p:nvPr/>
        </p:nvSpPr>
        <p:spPr>
          <a:xfrm>
            <a:off x="6435082" y="4066184"/>
            <a:ext cx="2584304" cy="2666440"/>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ctrTitle"/>
          </p:nvPr>
        </p:nvSpPr>
        <p:spPr>
          <a:xfrm>
            <a:off x="685800" y="708640"/>
            <a:ext cx="7772400" cy="1650599"/>
          </a:xfrm>
          <a:prstGeom prst="rect">
            <a:avLst/>
          </a:prstGeom>
        </p:spPr>
        <p:txBody>
          <a:bodyPr lIns="91425" tIns="91425" rIns="91425" bIns="91425" anchor="b" anchorCtr="0">
            <a:noAutofit/>
          </a:bodyPr>
          <a:lstStyle/>
          <a:p>
            <a:pPr lvl="0" rtl="0">
              <a:buNone/>
            </a:pPr>
            <a:r>
              <a:rPr lang="en"/>
              <a:t>Part II:</a:t>
            </a:r>
          </a:p>
          <a:p>
            <a:pPr>
              <a:buNone/>
            </a:pPr>
            <a:r>
              <a:rPr lang="en"/>
              <a:t>Freud's </a:t>
            </a:r>
            <a:r>
              <a:rPr lang="en" i="1"/>
              <a:t>Wolf-Man</a:t>
            </a:r>
          </a:p>
        </p:txBody>
      </p:sp>
      <p:sp>
        <p:nvSpPr>
          <p:cNvPr id="72" name="Shape 72"/>
          <p:cNvSpPr/>
          <p:nvPr/>
        </p:nvSpPr>
        <p:spPr>
          <a:xfrm>
            <a:off x="3247314" y="2359240"/>
            <a:ext cx="2649370" cy="4005846"/>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Freud's Wolf-Man</a:t>
            </a:r>
          </a:p>
        </p:txBody>
      </p:sp>
      <p:sp>
        <p:nvSpPr>
          <p:cNvPr id="78" name="Shape 78"/>
          <p:cNvSpPr txBox="1">
            <a:spLocks noGrp="1"/>
          </p:cNvSpPr>
          <p:nvPr>
            <p:ph type="body" idx="1"/>
          </p:nvPr>
        </p:nvSpPr>
        <p:spPr>
          <a:xfrm>
            <a:off x="175375" y="1731450"/>
            <a:ext cx="4573800" cy="4705200"/>
          </a:xfrm>
          <a:prstGeom prst="rect">
            <a:avLst/>
          </a:prstGeom>
        </p:spPr>
        <p:txBody>
          <a:bodyPr lIns="91425" tIns="91425" rIns="91425" bIns="91425" anchor="t" anchorCtr="0">
            <a:noAutofit/>
          </a:bodyPr>
          <a:lstStyle/>
          <a:p>
            <a:pPr marL="457200" lvl="0" indent="-355600" rtl="0">
              <a:buClr>
                <a:schemeClr val="dk1"/>
              </a:buClr>
              <a:buSzPct val="166666"/>
              <a:buFont typeface="Arial"/>
              <a:buChar char="•"/>
            </a:pPr>
            <a:r>
              <a:rPr lang="en" sz="2000">
                <a:solidFill>
                  <a:srgbClr val="000000"/>
                </a:solidFill>
              </a:rPr>
              <a:t>Serfei Pankeieff (“Wolf-Man”)</a:t>
            </a:r>
          </a:p>
          <a:p>
            <a:pPr marL="457200" lvl="0" indent="-355600" rtl="0">
              <a:buClr>
                <a:schemeClr val="dk1"/>
              </a:buClr>
              <a:buSzPct val="166666"/>
              <a:buFont typeface="Arial"/>
              <a:buChar char="•"/>
            </a:pPr>
            <a:r>
              <a:rPr lang="en" sz="2000">
                <a:solidFill>
                  <a:srgbClr val="000000"/>
                </a:solidFill>
              </a:rPr>
              <a:t>Suffered from Neurosis</a:t>
            </a:r>
          </a:p>
          <a:p>
            <a:pPr marL="914400" lvl="1" indent="-355600" rtl="0">
              <a:buClr>
                <a:schemeClr val="dk1"/>
              </a:buClr>
              <a:buSzPct val="100000"/>
              <a:buFont typeface="Courier New"/>
              <a:buChar char="o"/>
            </a:pPr>
            <a:r>
              <a:rPr lang="en" sz="2000">
                <a:solidFill>
                  <a:srgbClr val="000000"/>
                </a:solidFill>
              </a:rPr>
              <a:t>Mental disorder of sense and motion</a:t>
            </a:r>
          </a:p>
          <a:p>
            <a:pPr marL="914400" lvl="1" indent="-355600" rtl="0">
              <a:buClr>
                <a:schemeClr val="dk1"/>
              </a:buClr>
              <a:buSzPct val="100000"/>
              <a:buFont typeface="Courier New"/>
              <a:buChar char="o"/>
            </a:pPr>
            <a:r>
              <a:rPr lang="en" sz="2000">
                <a:solidFill>
                  <a:srgbClr val="000000"/>
                </a:solidFill>
              </a:rPr>
              <a:t>The chronology of neurosis: not organized by usual time measurement but by associations of a series of time-related disturbances</a:t>
            </a:r>
          </a:p>
          <a:p>
            <a:pPr marL="457200" lvl="0" indent="-355600" rtl="0">
              <a:buClr>
                <a:schemeClr val="dk1"/>
              </a:buClr>
              <a:buSzPct val="166666"/>
              <a:buFont typeface="Arial"/>
              <a:buChar char="•"/>
            </a:pPr>
            <a:r>
              <a:rPr lang="en" sz="2000">
                <a:solidFill>
                  <a:srgbClr val="000000"/>
                </a:solidFill>
              </a:rPr>
              <a:t>Came to Freud in February 1910</a:t>
            </a:r>
          </a:p>
          <a:p>
            <a:pPr marL="457200" lvl="0" indent="-355600" rtl="0">
              <a:buClr>
                <a:schemeClr val="dk1"/>
              </a:buClr>
              <a:buSzPct val="166666"/>
              <a:buFont typeface="Arial"/>
              <a:buChar char="•"/>
            </a:pPr>
            <a:r>
              <a:rPr lang="en" sz="2000">
                <a:solidFill>
                  <a:srgbClr val="000000"/>
                </a:solidFill>
              </a:rPr>
              <a:t>Had several traumatic events throughout his life</a:t>
            </a:r>
          </a:p>
          <a:p>
            <a:pPr marL="457200" lvl="0" indent="-355600" rtl="0">
              <a:buClr>
                <a:schemeClr val="dk1"/>
              </a:buClr>
              <a:buSzPct val="166666"/>
              <a:buFont typeface="Arial"/>
              <a:buChar char="•"/>
            </a:pPr>
            <a:r>
              <a:rPr lang="en" sz="2000">
                <a:solidFill>
                  <a:srgbClr val="000000"/>
                </a:solidFill>
              </a:rPr>
              <a:t>Wolf-Man's Sense of Time (Time Blocks)</a:t>
            </a:r>
          </a:p>
        </p:txBody>
      </p:sp>
      <p:sp>
        <p:nvSpPr>
          <p:cNvPr id="79" name="Shape 79"/>
          <p:cNvSpPr/>
          <p:nvPr/>
        </p:nvSpPr>
        <p:spPr>
          <a:xfrm>
            <a:off x="4749873" y="2695603"/>
            <a:ext cx="3936926" cy="2776892"/>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Process of Analysis</a:t>
            </a:r>
          </a:p>
        </p:txBody>
      </p:sp>
      <p:sp>
        <p:nvSpPr>
          <p:cNvPr id="85" name="Shape 85"/>
          <p:cNvSpPr txBox="1">
            <a:spLocks noGrp="1"/>
          </p:cNvSpPr>
          <p:nvPr>
            <p:ph type="body" idx="1"/>
          </p:nvPr>
        </p:nvSpPr>
        <p:spPr>
          <a:xfrm>
            <a:off x="457200" y="2022950"/>
            <a:ext cx="8229600" cy="4521600"/>
          </a:xfrm>
          <a:prstGeom prst="rect">
            <a:avLst/>
          </a:prstGeom>
        </p:spPr>
        <p:txBody>
          <a:bodyPr lIns="91425" tIns="91425" rIns="91425" bIns="91425" anchor="t" anchorCtr="0">
            <a:noAutofit/>
          </a:bodyPr>
          <a:lstStyle/>
          <a:p>
            <a:pPr marL="457200" lvl="0" indent="-355600" rtl="0">
              <a:buClr>
                <a:schemeClr val="dk1"/>
              </a:buClr>
              <a:buSzPct val="166666"/>
              <a:buFont typeface="Arial"/>
              <a:buChar char="•"/>
            </a:pPr>
            <a:r>
              <a:rPr lang="en" sz="2000"/>
              <a:t>Patient Talks, Analyst Listens, Analyst Gives Comments</a:t>
            </a:r>
          </a:p>
          <a:p>
            <a:endParaRPr lang="en" sz="2000"/>
          </a:p>
          <a:p>
            <a:pPr marL="457200" lvl="0" indent="-355600" rtl="0">
              <a:buClr>
                <a:schemeClr val="dk1"/>
              </a:buClr>
              <a:buSzPct val="166666"/>
              <a:buFont typeface="Arial"/>
              <a:buChar char="•"/>
            </a:pPr>
            <a:r>
              <a:rPr lang="en" sz="2000"/>
              <a:t>Allows memories to (re)surface</a:t>
            </a:r>
          </a:p>
          <a:p>
            <a:endParaRPr lang="en" sz="2000"/>
          </a:p>
          <a:p>
            <a:pPr marL="457200" lvl="0" indent="-355600" rtl="0">
              <a:buClr>
                <a:schemeClr val="dk1"/>
              </a:buClr>
              <a:buSzPct val="166666"/>
              <a:buFont typeface="Arial"/>
              <a:buChar char="•"/>
            </a:pPr>
            <a:r>
              <a:rPr lang="en" sz="2000"/>
              <a:t>The patient and the analyst try to make connections and associations with the events/dreams/memories</a:t>
            </a:r>
          </a:p>
          <a:p>
            <a:endParaRPr lang="en" sz="2000"/>
          </a:p>
          <a:p>
            <a:pPr marL="457200" lvl="0" indent="-355600" rtl="0">
              <a:buClr>
                <a:schemeClr val="dk1"/>
              </a:buClr>
              <a:buSzPct val="166666"/>
              <a:buFont typeface="Arial"/>
              <a:buChar char="•"/>
            </a:pPr>
            <a:r>
              <a:rPr lang="en" sz="2000"/>
              <a:t>Solution: together they create a narrative of the patient’s life</a:t>
            </a:r>
          </a:p>
          <a:p>
            <a:endParaRPr lang="en" sz="2000"/>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Dream</a:t>
            </a:r>
          </a:p>
        </p:txBody>
      </p:sp>
      <p:sp>
        <p:nvSpPr>
          <p:cNvPr id="91" name="Shape 91"/>
          <p:cNvSpPr/>
          <p:nvPr/>
        </p:nvSpPr>
        <p:spPr>
          <a:xfrm>
            <a:off x="2073263" y="2154895"/>
            <a:ext cx="4997472" cy="4596604"/>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The Wolf Dream and Life Associations</a:t>
            </a:r>
          </a:p>
        </p:txBody>
      </p:sp>
      <p:sp>
        <p:nvSpPr>
          <p:cNvPr id="97" name="Shape 97"/>
          <p:cNvSpPr/>
          <p:nvPr/>
        </p:nvSpPr>
        <p:spPr>
          <a:xfrm>
            <a:off x="8993" y="1570267"/>
            <a:ext cx="9126012" cy="4435818"/>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1570</Words>
  <Application>Microsoft Macintosh PowerPoint</Application>
  <PresentationFormat>On-screen Show (4:3)</PresentationFormat>
  <Paragraphs>185</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
      <vt:lpstr>Mind Time and Body Time: Poe, Freud's Wolf Man, and Aveni's Empires of Time </vt:lpstr>
      <vt:lpstr>Part I: Edgar Allan Poe</vt:lpstr>
      <vt:lpstr> Summary of "The Bells"</vt:lpstr>
      <vt:lpstr>"The Bells" by Edgar Allan Poe</vt:lpstr>
      <vt:lpstr>Part II: Freud's Wolf-Man</vt:lpstr>
      <vt:lpstr>Freud's Wolf-Man</vt:lpstr>
      <vt:lpstr>The Process of Analysis</vt:lpstr>
      <vt:lpstr>The Dream</vt:lpstr>
      <vt:lpstr>The Wolf Dream and Life Associations</vt:lpstr>
      <vt:lpstr>The Wolf Dream and the Primal Scene</vt:lpstr>
      <vt:lpstr>Mind Time and Body Time</vt:lpstr>
      <vt:lpstr>The Wolf Man Himself</vt:lpstr>
      <vt:lpstr>Psychosexual Analysis and Time</vt:lpstr>
      <vt:lpstr>Time in the Process of Psycho Analysis</vt:lpstr>
      <vt:lpstr>Part III Aveni: Introduction &amp; Ch. 1</vt:lpstr>
      <vt:lpstr>Introduction</vt:lpstr>
      <vt:lpstr>Introduction</vt:lpstr>
      <vt:lpstr>Ch. 1: Oysters, Potatoes, Bees and Mice &amp; Circadian Rhythms</vt:lpstr>
      <vt:lpstr>Ch. 1: The Internal Timer Hypothesis vs. The Exogenous Hypothesis of Time Sensing</vt:lpstr>
      <vt:lpstr>Ch. 1: Humans’ Inner Rhythms + Grunion, Hamsters</vt:lpstr>
      <vt:lpstr>Ch. 1: Man as Machine, Machine as Metaphor</vt:lpstr>
      <vt:lpstr>Part IV: A World of Time</vt:lpstr>
      <vt:lpstr>Part IV (Cont.)</vt:lpstr>
      <vt:lpstr>Part IV (cont.)</vt:lpstr>
      <vt:lpstr>Part IV (cont.)</vt:lpstr>
      <vt:lpstr>Part IV (cont.)</vt:lpstr>
      <vt:lpstr>Questions</vt:lpstr>
      <vt:lpstr>Questions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Time and Body Time: Poe, Freud's Wolf Man, and Aveni's Empires of Time </dc:title>
  <cp:lastModifiedBy>Alice Bedford Lloyd</cp:lastModifiedBy>
  <cp:revision>1</cp:revision>
  <dcterms:modified xsi:type="dcterms:W3CDTF">2013-03-05T21:04:51Z</dcterms:modified>
</cp:coreProperties>
</file>