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4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"/><Relationship Id="rId3" Type="http://schemas.openxmlformats.org/officeDocument/2006/relationships/image" Target="../media/image7.tif"/><Relationship Id="rId4" Type="http://schemas.openxmlformats.org/officeDocument/2006/relationships/image" Target="../media/image8.tif"/><Relationship Id="rId5" Type="http://schemas.openxmlformats.org/officeDocument/2006/relationships/image" Target="../media/image9.tif"/><Relationship Id="rId6" Type="http://schemas.openxmlformats.org/officeDocument/2006/relationships/image" Target="../media/image10.tif"/><Relationship Id="rId7" Type="http://schemas.openxmlformats.org/officeDocument/2006/relationships/image" Target="../media/image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"/><Relationship Id="rId3" Type="http://schemas.openxmlformats.org/officeDocument/2006/relationships/image" Target="../media/image7.tif"/><Relationship Id="rId4" Type="http://schemas.openxmlformats.org/officeDocument/2006/relationships/image" Target="../media/image8.tif"/><Relationship Id="rId5" Type="http://schemas.openxmlformats.org/officeDocument/2006/relationships/image" Target="../media/image9.tif"/><Relationship Id="rId6" Type="http://schemas.openxmlformats.org/officeDocument/2006/relationships/image" Target="../media/image10.tif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JPEG Image Compression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Matt Marcus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Image Quality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Scale from 1-100%</a:t>
            </a:r>
            <a:endParaRPr sz="3600"/>
          </a:p>
          <a:p>
            <a:pPr lvl="0">
              <a:defRPr sz="1800"/>
            </a:pPr>
            <a:r>
              <a:rPr sz="3600"/>
              <a:t>Most of the time, between 50-100%</a:t>
            </a:r>
          </a:p>
        </p:txBody>
      </p:sp>
      <p:pic>
        <p:nvPicPr>
          <p:cNvPr id="7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78100" y="5149850"/>
            <a:ext cx="6705600" cy="238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440"/>
            </a:lvl1pPr>
          </a:lstStyle>
          <a:p>
            <a:pPr lvl="0">
              <a:defRPr sz="1800"/>
            </a:pPr>
            <a:r>
              <a:rPr sz="7440"/>
              <a:t>More experimental results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7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0934" y="2495550"/>
            <a:ext cx="6502401" cy="6502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7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9669" y="1649496"/>
            <a:ext cx="9173131" cy="73611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1" name="Shape 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8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1851" y="1303142"/>
            <a:ext cx="9730840" cy="77291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8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" y="19050"/>
            <a:ext cx="4889500" cy="487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70850" y="31750"/>
            <a:ext cx="4889500" cy="487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750" y="4832350"/>
            <a:ext cx="4889500" cy="487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70850" y="4845050"/>
            <a:ext cx="4889500" cy="487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9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50" y="82550"/>
            <a:ext cx="4889500" cy="487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83550" y="82550"/>
            <a:ext cx="4889500" cy="487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450" y="4743450"/>
            <a:ext cx="4889500" cy="487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83550" y="4565650"/>
            <a:ext cx="4889500" cy="487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7" name="Shape 97"/>
          <p:cNvSpPr/>
          <p:nvPr/>
        </p:nvSpPr>
        <p:spPr>
          <a:xfrm>
            <a:off x="779526" y="863600"/>
            <a:ext cx="11445749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 lvl="0">
              <a:defRPr sz="1800"/>
            </a:pPr>
            <a:r>
              <a:rPr sz="8000"/>
              <a:t>Reducing all frequencies</a:t>
            </a:r>
          </a:p>
        </p:txBody>
      </p:sp>
      <p:pic>
        <p:nvPicPr>
          <p:cNvPr id="9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18000" y="3009900"/>
            <a:ext cx="4368800" cy="4356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body" idx="1"/>
          </p:nvPr>
        </p:nvSpPr>
        <p:spPr>
          <a:xfrm>
            <a:off x="838200" y="3048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0.2                                            .4 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.6                                               .8 </a:t>
            </a:r>
          </a:p>
        </p:txBody>
      </p:sp>
      <p:pic>
        <p:nvPicPr>
          <p:cNvPr id="10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0" y="25400"/>
            <a:ext cx="4368800" cy="435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83500" y="4597400"/>
            <a:ext cx="4368800" cy="435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83500" y="25400"/>
            <a:ext cx="4368800" cy="435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32000" y="4597400"/>
            <a:ext cx="4368800" cy="4356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JPEG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Lossy compression</a:t>
            </a:r>
            <a:endParaRPr sz="3600"/>
          </a:p>
          <a:p>
            <a:pPr lvl="0">
              <a:defRPr sz="1800"/>
            </a:pPr>
            <a:r>
              <a:rPr sz="3600"/>
              <a:t>Discards high frequencies</a:t>
            </a:r>
            <a:endParaRPr sz="3600"/>
          </a:p>
          <a:p>
            <a:pPr lvl="0">
              <a:defRPr sz="1800"/>
            </a:pPr>
            <a:r>
              <a:rPr sz="3600"/>
              <a:t>Works on best images with smooth transitions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Algorithm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 marL="635000" indent="-635000">
              <a:buSzPct val="100000"/>
              <a:buAutoNum type="arabicPeriod" startAt="1"/>
              <a:defRPr sz="1800"/>
            </a:pPr>
            <a:r>
              <a:rPr sz="3600"/>
              <a:t>Image is represented by Y’C</a:t>
            </a:r>
            <a:r>
              <a:rPr baseline="-5999" sz="3600"/>
              <a:t>B</a:t>
            </a:r>
            <a:r>
              <a:rPr sz="3600"/>
              <a:t>C</a:t>
            </a:r>
            <a:r>
              <a:rPr baseline="-5999" sz="3600"/>
              <a:t>R</a:t>
            </a:r>
            <a:r>
              <a:rPr sz="3600"/>
              <a:t> (Y’=luma component for brightness, C</a:t>
            </a:r>
            <a:r>
              <a:rPr baseline="-5999" sz="3600"/>
              <a:t>B,</a:t>
            </a:r>
            <a:r>
              <a:rPr sz="3600"/>
              <a:t>C</a:t>
            </a:r>
            <a:r>
              <a:rPr baseline="-5999" sz="3600"/>
              <a:t>R</a:t>
            </a:r>
            <a:r>
              <a:rPr sz="3600"/>
              <a:t>=chroma components for color)</a:t>
            </a:r>
            <a:endParaRPr sz="3600"/>
          </a:p>
          <a:p>
            <a:pPr lvl="0" marL="635000" indent="-635000">
              <a:buSzPct val="100000"/>
              <a:buAutoNum type="arabicPeriod" startAt="1"/>
              <a:defRPr sz="1800"/>
            </a:pPr>
            <a:r>
              <a:rPr sz="3600"/>
              <a:t>Split image into 8x8 blocks</a:t>
            </a:r>
            <a:endParaRPr sz="3600"/>
          </a:p>
          <a:p>
            <a:pPr lvl="0" marL="635000" indent="-635000">
              <a:buSzPct val="100000"/>
              <a:buAutoNum type="arabicPeriod" startAt="1"/>
              <a:defRPr sz="1800"/>
            </a:pPr>
            <a:r>
              <a:rPr sz="3600"/>
              <a:t>Perform DCT on each block</a:t>
            </a:r>
            <a:endParaRPr sz="3600"/>
          </a:p>
          <a:p>
            <a:pPr lvl="0" marL="635000" indent="-635000">
              <a:buSzPct val="100000"/>
              <a:buAutoNum type="arabicPeriod" startAt="1"/>
              <a:defRPr sz="1800"/>
            </a:pPr>
            <a:r>
              <a:rPr sz="3600"/>
              <a:t>Quantize the frequency components of the DCT</a:t>
            </a:r>
            <a:endParaRPr sz="3600"/>
          </a:p>
          <a:p>
            <a:pPr lvl="0" marL="635000" indent="-635000">
              <a:buSzPct val="100000"/>
              <a:buAutoNum type="arabicPeriod" startAt="1"/>
              <a:defRPr sz="1800"/>
            </a:pPr>
            <a:r>
              <a:rPr sz="3600"/>
              <a:t>Compute inverse DCT to get compressed image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xfrm>
            <a:off x="952500" y="70104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Wallace, 1991</a:t>
            </a:r>
          </a:p>
        </p:txBody>
      </p:sp>
      <p:pic>
        <p:nvPicPr>
          <p:cNvPr id="4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2033" y="793362"/>
            <a:ext cx="9460734" cy="6215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6719"/>
              <a:t>Discrete Cosine Transform (DCT)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Relationship to DFT</a:t>
            </a:r>
            <a:endParaRPr sz="3600"/>
          </a:p>
          <a:p>
            <a:pPr lvl="0">
              <a:defRPr sz="1800"/>
            </a:pPr>
            <a:endParaRPr sz="3600"/>
          </a:p>
          <a:p>
            <a:pPr lvl="0">
              <a:defRPr sz="1800"/>
            </a:pPr>
            <a:endParaRPr sz="3600"/>
          </a:p>
          <a:p>
            <a:pPr lvl="0">
              <a:defRPr sz="1800"/>
            </a:pPr>
            <a:r>
              <a:rPr sz="3600"/>
              <a:t>DCT is  </a:t>
            </a:r>
          </a:p>
        </p:txBody>
      </p:sp>
      <p:pic>
        <p:nvPicPr>
          <p:cNvPr id="46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1000" y="3486150"/>
            <a:ext cx="5588000" cy="139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6200" y="6692900"/>
            <a:ext cx="5384800" cy="137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06493" y="2499097"/>
            <a:ext cx="5384801" cy="60339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Quantization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Humans can’t see really high frequencies</a:t>
            </a:r>
            <a:endParaRPr sz="3600"/>
          </a:p>
          <a:p>
            <a:pPr lvl="2">
              <a:defRPr sz="1800"/>
            </a:pPr>
            <a:r>
              <a:rPr sz="3600"/>
              <a:t>Able to discard without perceptible differences</a:t>
            </a:r>
            <a:endParaRPr sz="3600"/>
          </a:p>
          <a:p>
            <a:pPr lvl="0">
              <a:defRPr sz="1800"/>
            </a:pPr>
            <a:r>
              <a:rPr sz="3600"/>
              <a:t>Quantization accentuates the greatest values from DCT in upper-left corner</a:t>
            </a:r>
          </a:p>
        </p:txBody>
      </p:sp>
      <p:pic>
        <p:nvPicPr>
          <p:cNvPr id="5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14415" y="5549505"/>
            <a:ext cx="2826485" cy="26483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Optimal Patch Size</a:t>
            </a:r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xfrm>
            <a:off x="952500" y="26098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Why 8x8 over smaller (4x4) or larger (16x16, 32x32)?</a:t>
            </a:r>
            <a:endParaRPr sz="3600"/>
          </a:p>
          <a:p>
            <a:pPr lvl="1">
              <a:defRPr sz="1800"/>
            </a:pPr>
            <a:r>
              <a:rPr sz="3600"/>
              <a:t>Experiments showed few gains for larger sizes</a:t>
            </a:r>
            <a:endParaRPr sz="3600"/>
          </a:p>
          <a:p>
            <a:pPr lvl="1">
              <a:defRPr sz="1800"/>
            </a:pPr>
            <a:r>
              <a:rPr sz="3600"/>
              <a:t>Larger —&gt; more high frequency components, bigger jumps at boundaries</a:t>
            </a:r>
            <a:endParaRPr sz="3600"/>
          </a:p>
          <a:p>
            <a:pPr lvl="1">
              <a:defRPr sz="1800"/>
            </a:pPr>
            <a:r>
              <a:rPr sz="3600"/>
              <a:t>Smaller blocks are harder to compress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xfrm>
            <a:off x="-1054100" y="3429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Comparing results</a:t>
            </a:r>
          </a:p>
        </p:txBody>
      </p:sp>
      <p:graphicFrame>
        <p:nvGraphicFramePr>
          <p:cNvPr id="58" name="Table 58"/>
          <p:cNvGraphicFramePr/>
          <p:nvPr/>
        </p:nvGraphicFramePr>
        <p:xfrm>
          <a:off x="723900" y="3225800"/>
          <a:ext cx="10863991" cy="5917853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800605"/>
                <a:gridCol w="1460500"/>
                <a:gridCol w="2201068"/>
                <a:gridCol w="1800605"/>
                <a:gridCol w="1800605"/>
                <a:gridCol w="1800605"/>
              </a:tblGrid>
              <a:tr h="845407"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600">
                          <a:solidFill>
                            <a:srgbClr val="FFFFFF"/>
                          </a:solidFill>
                        </a:rPr>
                        <a:t>Matrix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600">
                          <a:solidFill>
                            <a:srgbClr val="FFFFFF"/>
                          </a:solidFill>
                        </a:rPr>
                        <a:t>L2-Norm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600">
                          <a:solidFill>
                            <a:srgbClr val="FFFFFF"/>
                          </a:solidFill>
                        </a:rPr>
                        <a:t>NxN Dimensions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600">
                          <a:solidFill>
                            <a:srgbClr val="FFFFFF"/>
                          </a:solidFill>
                        </a:rPr>
                        <a:t>Output Size (KB)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600">
                          <a:solidFill>
                            <a:srgbClr val="FFFFFF"/>
                          </a:solidFill>
                        </a:rPr>
                        <a:t>xSmaller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600">
                          <a:solidFill>
                            <a:srgbClr val="FFFFFF"/>
                          </a:solidFill>
                        </a:rPr>
                        <a:t>DCT Time (sec)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45407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13.72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8x8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57.8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1.101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0.0456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45407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2102.1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8x8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17.7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3.601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0.0397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45407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20.59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16x16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52.0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1.223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0.0136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45407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13.65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16x16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58.4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1.090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0.0152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45407">
                <a:tc>
                  <a:txBody>
                    <a:bodyPr/>
                    <a:lstStyle/>
                    <a:p>
                      <a:pPr lvl="0" defTabSz="914400"/>
                      <a:r>
                        <a:rPr sz="1200"/>
                        <a:t>First row has 16 1s, second has 15 1s, until 16th row has one 1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13.60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32x32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60.0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1.06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0.0136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45407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13.75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4x4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57.7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1.10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0.0139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pic>
        <p:nvPicPr>
          <p:cNvPr id="59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42400" y="342900"/>
            <a:ext cx="2672582" cy="26725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1"/>
          <p:cNvGraphicFramePr/>
          <p:nvPr/>
        </p:nvGraphicFramePr>
        <p:xfrm>
          <a:off x="660400" y="3867150"/>
          <a:ext cx="2435474" cy="55245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2435473"/>
              </a:tblGrid>
              <a:tr h="920750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lvl="0" defTabSz="914400"/>
                      <a:r>
                        <a:rPr sz="1200"/>
                        <a:t>First row has 16 1s, second has 15 1s, until 16th row has one 1
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920750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pic>
        <p:nvPicPr>
          <p:cNvPr id="62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06536" y="577850"/>
            <a:ext cx="3251201" cy="325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asted-image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381500" y="577850"/>
            <a:ext cx="3251200" cy="325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asted-image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256463" y="577850"/>
            <a:ext cx="3251201" cy="325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asted-image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124200" y="4127500"/>
            <a:ext cx="3251200" cy="325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pasted-imag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438900" y="4127500"/>
            <a:ext cx="3251200" cy="325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pasted-image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9740900" y="4127500"/>
            <a:ext cx="3251200" cy="3251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