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6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1" d="100"/>
          <a:sy n="121" d="100"/>
        </p:scale>
        <p:origin x="-20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BB7C-155B-3849-90AE-819A370E81BC}" type="datetimeFigureOut">
              <a:rPr lang="en-US" smtClean="0"/>
              <a:t>5/24/14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90-A18F-0844-B905-1A3D4B45F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38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BB7C-155B-3849-90AE-819A370E81BC}" type="datetimeFigureOut">
              <a:rPr lang="en-US" smtClean="0"/>
              <a:t>5/24/14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90-A18F-0844-B905-1A3D4B45F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70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BB7C-155B-3849-90AE-819A370E81BC}" type="datetimeFigureOut">
              <a:rPr lang="en-US" smtClean="0"/>
              <a:t>5/24/14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90-A18F-0844-B905-1A3D4B45F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08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BB7C-155B-3849-90AE-819A370E81BC}" type="datetimeFigureOut">
              <a:rPr lang="en-US" smtClean="0"/>
              <a:t>5/24/14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90-A18F-0844-B905-1A3D4B45F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4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BB7C-155B-3849-90AE-819A370E81BC}" type="datetimeFigureOut">
              <a:rPr lang="en-US" smtClean="0"/>
              <a:t>5/24/14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90-A18F-0844-B905-1A3D4B45F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55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BB7C-155B-3849-90AE-819A370E81BC}" type="datetimeFigureOut">
              <a:rPr lang="en-US" smtClean="0"/>
              <a:t>5/24/14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90-A18F-0844-B905-1A3D4B45F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25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BB7C-155B-3849-90AE-819A370E81BC}" type="datetimeFigureOut">
              <a:rPr lang="en-US" smtClean="0"/>
              <a:t>5/24/14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90-A18F-0844-B905-1A3D4B45F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6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BB7C-155B-3849-90AE-819A370E81BC}" type="datetimeFigureOut">
              <a:rPr lang="en-US" smtClean="0"/>
              <a:t>5/24/14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90-A18F-0844-B905-1A3D4B45F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27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BB7C-155B-3849-90AE-819A370E81BC}" type="datetimeFigureOut">
              <a:rPr lang="en-US" smtClean="0"/>
              <a:t>5/24/14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90-A18F-0844-B905-1A3D4B45F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08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BB7C-155B-3849-90AE-819A370E81BC}" type="datetimeFigureOut">
              <a:rPr lang="en-US" smtClean="0"/>
              <a:t>5/24/14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90-A18F-0844-B905-1A3D4B45F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40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BB7C-155B-3849-90AE-819A370E81BC}" type="datetimeFigureOut">
              <a:rPr lang="en-US" smtClean="0"/>
              <a:t>5/24/14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7A90-A18F-0844-B905-1A3D4B45F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29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2BB7C-155B-3849-90AE-819A370E81BC}" type="datetimeFigureOut">
              <a:rPr lang="en-US" smtClean="0"/>
              <a:t>5/24/14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07A90-A18F-0844-B905-1A3D4B45F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1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8813"/>
            <a:ext cx="7772400" cy="1470025"/>
          </a:xfrm>
        </p:spPr>
        <p:txBody>
          <a:bodyPr/>
          <a:lstStyle/>
          <a:p>
            <a:r>
              <a:rPr lang="en-US" dirty="0" smtClean="0"/>
              <a:t>Newton Fractals</a:t>
            </a:r>
            <a:endParaRPr lang="en-US" dirty="0"/>
          </a:p>
        </p:txBody>
      </p:sp>
      <p:pic>
        <p:nvPicPr>
          <p:cNvPr id="4" name="Picture 3" descr="shar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830" y="3100504"/>
            <a:ext cx="4735615" cy="35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74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ty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31" y="1427492"/>
            <a:ext cx="7099300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5492" y="451339"/>
            <a:ext cx="5772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f(z) = Z^5 - 1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1118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f(z) = z^10 - 1</a:t>
            </a:r>
            <a:endParaRPr lang="en-US" dirty="0"/>
          </a:p>
        </p:txBody>
      </p:sp>
      <p:pic>
        <p:nvPicPr>
          <p:cNvPr id="4" name="Picture 3" descr="untitle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26" y="1524000"/>
            <a:ext cx="7099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70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fractal?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agreed upon definition but have some of the following properties</a:t>
            </a:r>
          </a:p>
          <a:p>
            <a:r>
              <a:rPr lang="en-US" dirty="0" smtClean="0"/>
              <a:t>Self-similarity at various scales </a:t>
            </a:r>
          </a:p>
          <a:p>
            <a:r>
              <a:rPr lang="en-US" dirty="0" smtClean="0"/>
              <a:t>Complicated structures at various scales, does not simplify upon magnification</a:t>
            </a:r>
          </a:p>
          <a:p>
            <a:r>
              <a:rPr lang="en-US" dirty="0" smtClean="0"/>
              <a:t>Nowhere differentiable – sharp and jagged</a:t>
            </a:r>
          </a:p>
          <a:p>
            <a:r>
              <a:rPr lang="en-US" dirty="0" smtClean="0"/>
              <a:t>Non-integer fractal dimension</a:t>
            </a:r>
          </a:p>
          <a:p>
            <a:r>
              <a:rPr lang="en-US" dirty="0" smtClean="0"/>
              <a:t>How can we measure this dimension?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155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Box-counting dimension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805" b="13805"/>
          <a:stretch>
            <a:fillRect/>
          </a:stretch>
        </p:blipFill>
        <p:spPr>
          <a:xfrm>
            <a:off x="0" y="3715680"/>
            <a:ext cx="5186788" cy="297181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988" y="3400791"/>
            <a:ext cx="3852012" cy="34572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4669" y="1563944"/>
            <a:ext cx="76195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How many boxes N of side length R are required to completely cover a fractal?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Gives a way to measure the fractal dimension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Follows formula N = N_0 * R^(-DF) where DF is the fractal dimension which is less than the dimension the figure exists in (1,2,3,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197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Box-counting dimension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possible to determine the box counting dimension numerically</a:t>
            </a:r>
          </a:p>
          <a:p>
            <a:r>
              <a:rPr lang="en-US" dirty="0" smtClean="0"/>
              <a:t>What is the fractal dimension of our favorite Newton fractal generated from f(z) = z^3 _ 1?</a:t>
            </a:r>
            <a:endParaRPr lang="en-US" dirty="0"/>
          </a:p>
        </p:txBody>
      </p:sp>
      <p:pic>
        <p:nvPicPr>
          <p:cNvPr id="4" name="Picture 3" descr="onlyfra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567" y="3820661"/>
            <a:ext cx="4042554" cy="303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3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Box-counting dimension</a:t>
            </a:r>
            <a:endParaRPr lang="en-US" dirty="0"/>
          </a:p>
        </p:txBody>
      </p:sp>
      <p:pic>
        <p:nvPicPr>
          <p:cNvPr id="4" name="Picture 3" descr="boxcount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66"/>
            <a:ext cx="9253400" cy="695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22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xcount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7"/>
            <a:ext cx="9143999" cy="687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40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terms of complex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Newton iterations are actually a discrete dynamical system</a:t>
            </a:r>
          </a:p>
          <a:p>
            <a:r>
              <a:rPr lang="en-US" dirty="0" smtClean="0"/>
              <a:t>Dynamical system – geometrical description of how a set of points evolve over time given a fixed rule.</a:t>
            </a:r>
          </a:p>
          <a:p>
            <a:r>
              <a:rPr lang="en-US" dirty="0" smtClean="0"/>
              <a:t>Set of points: complex plane</a:t>
            </a:r>
          </a:p>
          <a:p>
            <a:r>
              <a:rPr lang="en-US" dirty="0" smtClean="0"/>
              <a:t>Rule: Newton iteration</a:t>
            </a:r>
          </a:p>
          <a:p>
            <a:r>
              <a:rPr lang="en-US" dirty="0" smtClean="0"/>
              <a:t>Discrete because system changes in jumps, not continuously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777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Set of all points a starting points evolves into under repeated iterations is “orbit” or “trajectory”</a:t>
            </a:r>
          </a:p>
          <a:p>
            <a:r>
              <a:rPr lang="en-US" dirty="0" smtClean="0"/>
              <a:t>A point that does not change under an iteration is a fixed point. All roots are fixed points.</a:t>
            </a:r>
          </a:p>
          <a:p>
            <a:r>
              <a:rPr lang="en-US" dirty="0" smtClean="0"/>
              <a:t>Basins of attraction for a fixed point – set of all starting points that eventually “land” at the fixed point and remain there </a:t>
            </a:r>
          </a:p>
          <a:p>
            <a:r>
              <a:rPr lang="en-US" dirty="0" smtClean="0"/>
              <a:t>There are also attractive cycles – points with finite orbits that do not contain a fixed point.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792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ycle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1" b="13401"/>
          <a:stretch>
            <a:fillRect/>
          </a:stretch>
        </p:blipFill>
        <p:spPr>
          <a:xfrm>
            <a:off x="209905" y="965657"/>
            <a:ext cx="8788076" cy="4833103"/>
          </a:xfrm>
        </p:spPr>
      </p:pic>
    </p:spTree>
    <p:extLst>
      <p:ext uri="{BB962C8B-B14F-4D97-AF65-F5344CB8AC3E}">
        <p14:creationId xmlns:p14="http://schemas.microsoft.com/office/powerpoint/2010/main" val="2050715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Newton’s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initial guess and derivative</a:t>
            </a:r>
          </a:p>
          <a:p>
            <a:r>
              <a:rPr lang="en-US" dirty="0" smtClean="0"/>
              <a:t>Quadratic convergence</a:t>
            </a:r>
          </a:p>
          <a:p>
            <a:pPr lvl="1"/>
            <a:r>
              <a:rPr lang="en-US" dirty="0" smtClean="0"/>
              <a:t>Proof via </a:t>
            </a:r>
            <a:r>
              <a:rPr lang="en-US" dirty="0" err="1" smtClean="0"/>
              <a:t>taylor’s</a:t>
            </a:r>
            <a:r>
              <a:rPr lang="en-US" dirty="0" smtClean="0"/>
              <a:t> theorem</a:t>
            </a:r>
          </a:p>
          <a:p>
            <a:r>
              <a:rPr lang="en-US" dirty="0" smtClean="0"/>
              <a:t>x_n+1 = </a:t>
            </a:r>
            <a:r>
              <a:rPr lang="en-US" dirty="0" err="1" smtClean="0"/>
              <a:t>x_n</a:t>
            </a:r>
            <a:r>
              <a:rPr lang="en-US" dirty="0" smtClean="0"/>
              <a:t> – f(</a:t>
            </a:r>
            <a:r>
              <a:rPr lang="en-US" dirty="0" err="1" smtClean="0"/>
              <a:t>x_n</a:t>
            </a:r>
            <a:r>
              <a:rPr lang="en-US" dirty="0" smtClean="0"/>
              <a:t>)/f(</a:t>
            </a:r>
            <a:r>
              <a:rPr lang="en-US" dirty="0" err="1" smtClean="0"/>
              <a:t>x_n</a:t>
            </a:r>
            <a:r>
              <a:rPr lang="en-US" dirty="0" smtClean="0"/>
              <a:t>)</a:t>
            </a:r>
          </a:p>
          <a:p>
            <a:r>
              <a:rPr lang="en-US" dirty="0" smtClean="0"/>
              <a:t>Derivation from point-slope y = m*(x – x_0) + y_0:</a:t>
            </a:r>
          </a:p>
          <a:p>
            <a:r>
              <a:rPr lang="en-US" dirty="0" smtClean="0"/>
              <a:t>g(x) = f’(x_0)(x-x_0) + f(x_0) solve</a:t>
            </a:r>
          </a:p>
          <a:p>
            <a:r>
              <a:rPr lang="en-US" dirty="0" smtClean="0"/>
              <a:t>Solve: 0 = f’(x_0)(x_1 – x_0) + f(x_0)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350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Fatou</a:t>
            </a:r>
            <a:r>
              <a:rPr lang="en-US" dirty="0" smtClean="0"/>
              <a:t> set – union of all basins of attraction and attractive cycles</a:t>
            </a:r>
          </a:p>
          <a:p>
            <a:pPr lvl="1"/>
            <a:r>
              <a:rPr lang="en-US" dirty="0" smtClean="0"/>
              <a:t>Points in </a:t>
            </a:r>
            <a:r>
              <a:rPr lang="en-US" dirty="0" err="1" smtClean="0"/>
              <a:t>Fatou</a:t>
            </a:r>
            <a:r>
              <a:rPr lang="en-US" dirty="0" smtClean="0"/>
              <a:t> set behave normally/regularly. Orbits of points behave similarly to their </a:t>
            </a:r>
            <a:r>
              <a:rPr lang="en-US" dirty="0" err="1" smtClean="0"/>
              <a:t>neighbours</a:t>
            </a:r>
            <a:endParaRPr lang="en-US" dirty="0" smtClean="0"/>
          </a:p>
          <a:p>
            <a:r>
              <a:rPr lang="en-US" dirty="0" smtClean="0"/>
              <a:t>Julia set – compliment of </a:t>
            </a:r>
            <a:r>
              <a:rPr lang="en-US" dirty="0" err="1" smtClean="0"/>
              <a:t>Fatou</a:t>
            </a:r>
            <a:r>
              <a:rPr lang="en-US" dirty="0" smtClean="0"/>
              <a:t> set.</a:t>
            </a:r>
          </a:p>
          <a:p>
            <a:pPr lvl="1"/>
            <a:r>
              <a:rPr lang="en-US" dirty="0" smtClean="0"/>
              <a:t> Orbits of points in Julia set are chaotic and tiny perturbations of points in the Julia set result in large, chaotic changes in orbits. Found on boundaries of basins of </a:t>
            </a:r>
            <a:r>
              <a:rPr lang="en-US" dirty="0" err="1" smtClean="0"/>
              <a:t>attracton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025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ulia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1" b="13401"/>
          <a:stretch>
            <a:fillRect/>
          </a:stretch>
        </p:blipFill>
        <p:spPr>
          <a:xfrm>
            <a:off x="0" y="907447"/>
            <a:ext cx="9171441" cy="5043939"/>
          </a:xfrm>
        </p:spPr>
      </p:pic>
    </p:spTree>
    <p:extLst>
      <p:ext uri="{BB962C8B-B14F-4D97-AF65-F5344CB8AC3E}">
        <p14:creationId xmlns:p14="http://schemas.microsoft.com/office/powerpoint/2010/main" val="1249784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Relaxed Newton’s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Roots of multiplicity greater than 1 result in slower than quadratic convergence, typically linear</a:t>
            </a:r>
          </a:p>
          <a:p>
            <a:r>
              <a:rPr lang="en-US" dirty="0" smtClean="0"/>
              <a:t>Function has a root of known multiplicity m? Take the </a:t>
            </a:r>
            <a:r>
              <a:rPr lang="en-US" dirty="0" err="1" smtClean="0"/>
              <a:t>mth</a:t>
            </a:r>
            <a:r>
              <a:rPr lang="en-US" dirty="0" smtClean="0"/>
              <a:t> root of that function to reduce it to a simple root</a:t>
            </a:r>
          </a:p>
          <a:p>
            <a:r>
              <a:rPr lang="en-US" dirty="0" smtClean="0"/>
              <a:t>Iterations become x_n+1 = </a:t>
            </a:r>
            <a:r>
              <a:rPr lang="en-US" dirty="0" err="1" smtClean="0"/>
              <a:t>x_n</a:t>
            </a:r>
            <a:r>
              <a:rPr lang="en-US" dirty="0" smtClean="0"/>
              <a:t> – m * f(</a:t>
            </a:r>
            <a:r>
              <a:rPr lang="en-US" dirty="0" err="1" smtClean="0"/>
              <a:t>x_n</a:t>
            </a:r>
            <a:r>
              <a:rPr lang="en-US" dirty="0" smtClean="0"/>
              <a:t>)/f’(</a:t>
            </a:r>
            <a:r>
              <a:rPr lang="en-US" dirty="0" err="1" smtClean="0"/>
              <a:t>x_n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495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 iterations of </a:t>
            </a:r>
            <a:r>
              <a:rPr lang="en-US" dirty="0" err="1" smtClean="0"/>
              <a:t>Reg</a:t>
            </a:r>
            <a:r>
              <a:rPr lang="en-US" dirty="0" smtClean="0"/>
              <a:t> newt on f(z) = (z-1)(z-2)(z-3)</a:t>
            </a:r>
            <a:endParaRPr lang="en-US" dirty="0"/>
          </a:p>
        </p:txBody>
      </p:sp>
      <p:pic>
        <p:nvPicPr>
          <p:cNvPr id="4" name="Content Placeholder 3" descr="goodnewton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1" b="134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8456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 iterations of </a:t>
            </a:r>
            <a:r>
              <a:rPr lang="en-US" dirty="0" err="1" smtClean="0"/>
              <a:t>Regnewt</a:t>
            </a:r>
            <a:r>
              <a:rPr lang="en-US" dirty="0" smtClean="0"/>
              <a:t> on f(z) = (z-1)(z-2)^2(z-3)</a:t>
            </a:r>
            <a:endParaRPr lang="en-US" dirty="0"/>
          </a:p>
        </p:txBody>
      </p:sp>
      <p:pic>
        <p:nvPicPr>
          <p:cNvPr id="4" name="Content Placeholder 3" descr="regnewt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1" b="134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8161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 iterations </a:t>
            </a:r>
            <a:r>
              <a:rPr lang="en-US" dirty="0" err="1" smtClean="0"/>
              <a:t>ofRelnewt</a:t>
            </a:r>
            <a:r>
              <a:rPr lang="en-US" dirty="0" smtClean="0"/>
              <a:t> on </a:t>
            </a:r>
            <a:r>
              <a:rPr lang="en-US" dirty="0" smtClean="0"/>
              <a:t>f(z) = (z-1)(z-2)^2(z-3)</a:t>
            </a:r>
            <a:endParaRPr lang="en-US" dirty="0"/>
          </a:p>
        </p:txBody>
      </p:sp>
      <p:pic>
        <p:nvPicPr>
          <p:cNvPr id="4" name="Picture 3" descr="relaxe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45" y="1524000"/>
            <a:ext cx="7099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02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Relaxed newton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You can perform relaxed newton on any function regardless of root though points might never converge.</a:t>
            </a:r>
          </a:p>
          <a:p>
            <a:r>
              <a:rPr lang="en-US" dirty="0" smtClean="0"/>
              <a:t>Generally 0 &lt; m &lt; 1 softens the fractal pattern because iteration steps are slower but less likely to overshoot and behave chaotically</a:t>
            </a:r>
          </a:p>
          <a:p>
            <a:r>
              <a:rPr lang="en-US" dirty="0" smtClean="0"/>
              <a:t>1 &lt; m &lt; 2 sharpens the fractal pattern. Possible faster convergence as well given optimal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558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Soft, m = .1</a:t>
            </a:r>
            <a:endParaRPr lang="en-US" dirty="0"/>
          </a:p>
        </p:txBody>
      </p:sp>
      <p:pic>
        <p:nvPicPr>
          <p:cNvPr id="4" name="Content Placeholder 3" descr="soft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1" b="134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7542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Sharp, m = 1.9</a:t>
            </a:r>
            <a:endParaRPr lang="en-US" dirty="0"/>
          </a:p>
        </p:txBody>
      </p:sp>
      <p:pic>
        <p:nvPicPr>
          <p:cNvPr id="4" name="Content Placeholder 3" descr="sharp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1" b="134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8342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Relaxed newton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does m need to be real?</a:t>
            </a:r>
          </a:p>
          <a:p>
            <a:r>
              <a:rPr lang="en-US" dirty="0" smtClean="0"/>
              <a:t>Try imaginary and complex m</a:t>
            </a:r>
            <a:endParaRPr lang="en-US" dirty="0"/>
          </a:p>
        </p:txBody>
      </p:sp>
      <p:pic>
        <p:nvPicPr>
          <p:cNvPr id="4" name="Picture 3" descr="swir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76" y="2992240"/>
            <a:ext cx="4905789" cy="368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81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75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93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Newton’s method for multiple roots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Fact: f(x)/f’(x) has all simple roots where f(x) had multiple roots</a:t>
            </a:r>
          </a:p>
          <a:p>
            <a:r>
              <a:rPr lang="en-US" dirty="0" smtClean="0"/>
              <a:t>More robust in achieving quadratic convergence but introduces new problems … roots of derivative</a:t>
            </a:r>
          </a:p>
          <a:p>
            <a:r>
              <a:rPr lang="en-US" dirty="0" smtClean="0"/>
              <a:t>Iterations become x_n+1 = </a:t>
            </a:r>
            <a:r>
              <a:rPr lang="en-US" dirty="0" err="1" smtClean="0"/>
              <a:t>x_n</a:t>
            </a:r>
            <a:r>
              <a:rPr lang="en-US" dirty="0" smtClean="0"/>
              <a:t> – (f(</a:t>
            </a:r>
            <a:r>
              <a:rPr lang="en-US" dirty="0" err="1" smtClean="0"/>
              <a:t>x_n</a:t>
            </a:r>
            <a:r>
              <a:rPr lang="en-US" dirty="0" smtClean="0"/>
              <a:t>)f’(</a:t>
            </a:r>
            <a:r>
              <a:rPr lang="en-US" dirty="0" err="1" smtClean="0"/>
              <a:t>x_n</a:t>
            </a:r>
            <a:r>
              <a:rPr lang="en-US" dirty="0" smtClean="0"/>
              <a:t>)/(f’(</a:t>
            </a:r>
            <a:r>
              <a:rPr lang="en-US" dirty="0" err="1" smtClean="0"/>
              <a:t>x_n</a:t>
            </a:r>
            <a:r>
              <a:rPr lang="en-US" dirty="0" smtClean="0"/>
              <a:t>) – f(</a:t>
            </a:r>
            <a:r>
              <a:rPr lang="en-US" dirty="0" err="1" smtClean="0"/>
              <a:t>x_n</a:t>
            </a:r>
            <a:r>
              <a:rPr lang="en-US" dirty="0" smtClean="0"/>
              <a:t>)f’’(</a:t>
            </a:r>
            <a:r>
              <a:rPr lang="en-US" dirty="0" err="1" smtClean="0"/>
              <a:t>x_n</a:t>
            </a:r>
            <a:r>
              <a:rPr lang="en-US" dirty="0" smtClean="0"/>
              <a:t>))</a:t>
            </a:r>
          </a:p>
          <a:p>
            <a:r>
              <a:rPr lang="en-US" dirty="0" smtClean="0"/>
              <a:t>Second derivative!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184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 iterations of </a:t>
            </a:r>
            <a:r>
              <a:rPr lang="en-US" dirty="0" err="1" smtClean="0"/>
              <a:t>regnewt</a:t>
            </a:r>
            <a:r>
              <a:rPr lang="en-US" dirty="0" smtClean="0"/>
              <a:t> on f(z) = (z-1)^2(z-2)^2(z-3)^2</a:t>
            </a:r>
            <a:endParaRPr lang="en-US" dirty="0"/>
          </a:p>
        </p:txBody>
      </p:sp>
      <p:pic>
        <p:nvPicPr>
          <p:cNvPr id="4" name="Content Placeholder 3" descr="mnewt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1" b="134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26480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and 100 iterations using </a:t>
            </a:r>
            <a:r>
              <a:rPr lang="en-US" dirty="0" err="1" smtClean="0"/>
              <a:t>nmfmr</a:t>
            </a:r>
            <a:endParaRPr lang="en-US" dirty="0"/>
          </a:p>
        </p:txBody>
      </p:sp>
      <p:pic>
        <p:nvPicPr>
          <p:cNvPr id="4" name="Content Placeholder 3" descr="multr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1" b="13401"/>
          <a:stretch>
            <a:fillRect/>
          </a:stretch>
        </p:blipFill>
        <p:spPr>
          <a:xfrm>
            <a:off x="110856" y="2539135"/>
            <a:ext cx="5102011" cy="2805909"/>
          </a:xfrm>
        </p:spPr>
      </p:pic>
      <p:pic>
        <p:nvPicPr>
          <p:cNvPr id="5" name="Picture 4" descr="multr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10" y="2234743"/>
            <a:ext cx="4448990" cy="334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21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Convergence to different root?</a:t>
            </a:r>
          </a:p>
          <a:p>
            <a:r>
              <a:rPr lang="en-US" dirty="0" smtClean="0"/>
              <a:t>What happens if the guess is bad?</a:t>
            </a:r>
          </a:p>
          <a:p>
            <a:r>
              <a:rPr lang="en-US" dirty="0" smtClean="0"/>
              <a:t>Always quadratic convergence?</a:t>
            </a:r>
          </a:p>
          <a:p>
            <a:pPr lvl="1"/>
            <a:r>
              <a:rPr lang="en-US" dirty="0" smtClean="0"/>
              <a:t>Not necessarily when derivative zero</a:t>
            </a:r>
          </a:p>
          <a:p>
            <a:pPr lvl="1"/>
            <a:r>
              <a:rPr lang="en-US" dirty="0" smtClean="0"/>
              <a:t>Second derivative unbounded</a:t>
            </a:r>
          </a:p>
          <a:p>
            <a:pPr lvl="1"/>
            <a:r>
              <a:rPr lang="en-US" dirty="0" smtClean="0"/>
              <a:t>Starting guess extremely far away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002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uses of Newton’s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Square root iterations</a:t>
            </a:r>
          </a:p>
          <a:p>
            <a:r>
              <a:rPr lang="en-US" dirty="0" smtClean="0"/>
              <a:t>Reciprocal iterations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63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t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0" y="1579214"/>
            <a:ext cx="7668400" cy="4938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8558" y="440843"/>
            <a:ext cx="5510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Good guess </a:t>
            </a:r>
            <a:r>
              <a:rPr lang="en-US" sz="2800" dirty="0" err="1" smtClean="0"/>
              <a:t>vs</a:t>
            </a:r>
            <a:r>
              <a:rPr lang="en-US" sz="2800" dirty="0" smtClean="0"/>
              <a:t> bad guess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87002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figure gives intuition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Small movements near minimum (equidistant from roots) results in next iteration being sent all over real line</a:t>
            </a:r>
          </a:p>
          <a:p>
            <a:r>
              <a:rPr lang="en-US" dirty="0" smtClean="0"/>
              <a:t>Small movement also results in convergence to different root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294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complex plane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Newton’s method works in the complex plane with interesting results</a:t>
            </a:r>
          </a:p>
          <a:p>
            <a:r>
              <a:rPr lang="en-US" dirty="0" smtClean="0"/>
              <a:t>Fractals for f(z) = z^4 – 1 below</a:t>
            </a:r>
            <a:endParaRPr lang="en-US" dirty="0"/>
          </a:p>
        </p:txBody>
      </p:sp>
      <p:pic>
        <p:nvPicPr>
          <p:cNvPr id="4" name="Picture 3" descr="pp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1451"/>
            <a:ext cx="4533955" cy="3406549"/>
          </a:xfrm>
          <a:prstGeom prst="rect">
            <a:avLst/>
          </a:prstGeom>
        </p:spPr>
      </p:pic>
      <p:pic>
        <p:nvPicPr>
          <p:cNvPr id="5" name="Picture 4" descr="pp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46" y="3451451"/>
            <a:ext cx="4533954" cy="340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69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8"/>
            <a:ext cx="9144000" cy="687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21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918</Words>
  <Application>Microsoft Macintosh PowerPoint</Application>
  <PresentationFormat>On-screen Show (4:3)</PresentationFormat>
  <Paragraphs>82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Newton Fractals</vt:lpstr>
      <vt:lpstr>Newton’s method</vt:lpstr>
      <vt:lpstr>PowerPoint Presentation</vt:lpstr>
      <vt:lpstr>Concerns</vt:lpstr>
      <vt:lpstr>Common uses of Newton’s method</vt:lpstr>
      <vt:lpstr>PowerPoint Presentation</vt:lpstr>
      <vt:lpstr>Previous figure gives intuition</vt:lpstr>
      <vt:lpstr>In the complex plane</vt:lpstr>
      <vt:lpstr>PowerPoint Presentation</vt:lpstr>
      <vt:lpstr>PowerPoint Presentation</vt:lpstr>
      <vt:lpstr>f(z) = z^10 - 1</vt:lpstr>
      <vt:lpstr>What is a fractal?</vt:lpstr>
      <vt:lpstr>Box-counting dimension</vt:lpstr>
      <vt:lpstr>Box-counting dimension</vt:lpstr>
      <vt:lpstr>Box-counting dimension</vt:lpstr>
      <vt:lpstr>PowerPoint Presentation</vt:lpstr>
      <vt:lpstr>In terms of complex dynamics</vt:lpstr>
      <vt:lpstr>Definitions</vt:lpstr>
      <vt:lpstr>PowerPoint Presentation</vt:lpstr>
      <vt:lpstr>Definitions</vt:lpstr>
      <vt:lpstr>PowerPoint Presentation</vt:lpstr>
      <vt:lpstr>Relaxed Newton’s Method</vt:lpstr>
      <vt:lpstr>10 iterations of Reg newt on f(z) = (z-1)(z-2)(z-3)</vt:lpstr>
      <vt:lpstr>10 iterations of Regnewt on f(z) = (z-1)(z-2)^2(z-3)</vt:lpstr>
      <vt:lpstr>10 iterations ofRelnewt on f(z) = (z-1)(z-2)^2(z-3)</vt:lpstr>
      <vt:lpstr>Relaxed newton</vt:lpstr>
      <vt:lpstr>Soft, m = .1</vt:lpstr>
      <vt:lpstr>Sharp, m = 1.9</vt:lpstr>
      <vt:lpstr>Relaxed newton</vt:lpstr>
      <vt:lpstr>Newton’s method for multiple roots</vt:lpstr>
      <vt:lpstr>10 iterations of regnewt on f(z) = (z-1)^2(z-2)^2(z-3)^2</vt:lpstr>
      <vt:lpstr>10 and 100 iterations using nmfmr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Newton Fractals</dc:title>
  <dc:creator>Michael Downs</dc:creator>
  <cp:lastModifiedBy>Michael Downs</cp:lastModifiedBy>
  <cp:revision>12</cp:revision>
  <dcterms:created xsi:type="dcterms:W3CDTF">2014-05-24T16:52:59Z</dcterms:created>
  <dcterms:modified xsi:type="dcterms:W3CDTF">2014-05-24T20:37:35Z</dcterms:modified>
</cp:coreProperties>
</file>