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3"/>
  </p:notesMasterIdLst>
  <p:sldIdLst>
    <p:sldId id="269" r:id="rId2"/>
    <p:sldId id="270" r:id="rId3"/>
    <p:sldId id="277" r:id="rId4"/>
    <p:sldId id="278" r:id="rId5"/>
    <p:sldId id="279" r:id="rId6"/>
    <p:sldId id="273" r:id="rId7"/>
    <p:sldId id="271" r:id="rId8"/>
    <p:sldId id="272" r:id="rId9"/>
    <p:sldId id="275" r:id="rId10"/>
    <p:sldId id="256" r:id="rId11"/>
    <p:sldId id="276" r:id="rId12"/>
    <p:sldId id="257" r:id="rId13"/>
    <p:sldId id="258" r:id="rId14"/>
    <p:sldId id="259" r:id="rId15"/>
    <p:sldId id="268" r:id="rId16"/>
    <p:sldId id="267" r:id="rId17"/>
    <p:sldId id="280" r:id="rId18"/>
    <p:sldId id="281" r:id="rId19"/>
    <p:sldId id="282" r:id="rId20"/>
    <p:sldId id="283" r:id="rId21"/>
    <p:sldId id="284" r:id="rId22"/>
    <p:sldId id="286" r:id="rId23"/>
    <p:sldId id="285" r:id="rId24"/>
    <p:sldId id="260" r:id="rId25"/>
    <p:sldId id="261" r:id="rId26"/>
    <p:sldId id="262" r:id="rId27"/>
    <p:sldId id="263" r:id="rId28"/>
    <p:sldId id="264" r:id="rId29"/>
    <p:sldId id="266" r:id="rId30"/>
    <p:sldId id="265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BB2D1-EEE2-C440-B523-98FA01F9E030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B918D-B7A4-A343-B69B-8B826A40E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918D-B7A4-A343-B69B-8B826A40EE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CCFF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F622E-347C-BE47-A96D-4B80D0C949AF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47540-0D8A-D64D-B578-BF1929DFB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2401"/>
            <a:ext cx="7772400" cy="2428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Modeling predator-prey equations for</a:t>
            </a:r>
            <a:r>
              <a:rPr lang="en-US" dirty="0" smtClean="0"/>
              <a:t> </a:t>
            </a:r>
            <a:r>
              <a:rPr lang="en-US" i="1" dirty="0" err="1" smtClean="0"/>
              <a:t>Ambystoma</a:t>
            </a:r>
            <a:r>
              <a:rPr lang="en-US" i="1" dirty="0" smtClean="0"/>
              <a:t> </a:t>
            </a:r>
            <a:r>
              <a:rPr lang="en-US" i="1" dirty="0" err="1" smtClean="0"/>
              <a:t>tigrinum</a:t>
            </a:r>
            <a:r>
              <a:rPr lang="en-US" dirty="0" smtClean="0"/>
              <a:t> </a:t>
            </a:r>
            <a:r>
              <a:rPr lang="en-US" dirty="0" smtClean="0"/>
              <a:t>in the presence of phenotypic plasticity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Wallace, A Gillman, and the denizens of Math 23 Winter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061" y="434455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388684" y="3120382"/>
            <a:ext cx="24498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populations--</a:t>
            </a:r>
          </a:p>
          <a:p>
            <a:endParaRPr lang="en-US" dirty="0" smtClean="0"/>
          </a:p>
          <a:p>
            <a:r>
              <a:rPr lang="en-US" dirty="0" smtClean="0"/>
              <a:t>Arranged by</a:t>
            </a:r>
          </a:p>
          <a:p>
            <a:r>
              <a:rPr lang="en-US" dirty="0" smtClean="0"/>
              <a:t>Mouth size</a:t>
            </a:r>
          </a:p>
          <a:p>
            <a:r>
              <a:rPr lang="en-US" dirty="0" smtClean="0"/>
              <a:t>More or less . . .</a:t>
            </a:r>
          </a:p>
          <a:p>
            <a:endParaRPr lang="en-US" dirty="0" smtClean="0"/>
          </a:p>
          <a:p>
            <a:r>
              <a:rPr lang="en-US" dirty="0" smtClean="0"/>
              <a:t>Who eats whom?</a:t>
            </a:r>
          </a:p>
          <a:p>
            <a:r>
              <a:rPr lang="en-US" dirty="0" smtClean="0"/>
              <a:t>Who gives birth do whom?</a:t>
            </a:r>
          </a:p>
          <a:p>
            <a:r>
              <a:rPr lang="en-US" dirty="0" smtClean="0"/>
              <a:t>Who matures into whom?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061" y="434455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20109249">
            <a:off x="2210705" y="1352117"/>
            <a:ext cx="339799" cy="489204"/>
          </a:xfrm>
          <a:prstGeom prst="upArrow">
            <a:avLst>
              <a:gd name="adj1" fmla="val 50000"/>
              <a:gd name="adj2" fmla="val 454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597871" y="1331409"/>
            <a:ext cx="344292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9837101">
            <a:off x="3330057" y="2840951"/>
            <a:ext cx="322880" cy="6539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5942163" y="1303368"/>
            <a:ext cx="315522" cy="489204"/>
          </a:xfrm>
          <a:prstGeom prst="upArrow">
            <a:avLst>
              <a:gd name="adj1" fmla="val 50000"/>
              <a:gd name="adj2" fmla="val 5689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199878" y="728820"/>
            <a:ext cx="1036405" cy="34061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369944" y="2189502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9857738">
            <a:off x="3293420" y="1486565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2381394">
            <a:off x="4791449" y="2861365"/>
            <a:ext cx="335625" cy="700751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729891" y="5042816"/>
            <a:ext cx="506392" cy="8689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Up Arrow 34"/>
          <p:cNvSpPr/>
          <p:nvPr/>
        </p:nvSpPr>
        <p:spPr>
          <a:xfrm rot="19837101" flipH="1">
            <a:off x="1302593" y="199613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9837101" flipH="1">
            <a:off x="3192991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 rot="19837101" flipH="1">
            <a:off x="5360463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 rot="19837101" flipH="1">
            <a:off x="1302593" y="3059322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2228206" y="434456"/>
            <a:ext cx="2954655" cy="24231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 rot="1281836">
            <a:off x="3085547" y="1346326"/>
            <a:ext cx="328118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p Arrow 42"/>
          <p:cNvSpPr/>
          <p:nvPr/>
        </p:nvSpPr>
        <p:spPr>
          <a:xfrm rot="2381394">
            <a:off x="2218975" y="911989"/>
            <a:ext cx="413611" cy="251214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 rot="3250150">
            <a:off x="3596152" y="561838"/>
            <a:ext cx="287317" cy="367129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4280897">
            <a:off x="3670204" y="1619146"/>
            <a:ext cx="204675" cy="3087654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2414804">
            <a:off x="2290312" y="2495503"/>
            <a:ext cx="180587" cy="978408"/>
          </a:xfrm>
          <a:prstGeom prst="upArrow">
            <a:avLst>
              <a:gd name="adj1" fmla="val 50000"/>
              <a:gd name="adj2" fmla="val 519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1342061" y="1502487"/>
            <a:ext cx="244819" cy="1665423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9273439">
            <a:off x="2511475" y="1133893"/>
            <a:ext cx="272337" cy="331732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 Arrow 52"/>
          <p:cNvSpPr/>
          <p:nvPr/>
        </p:nvSpPr>
        <p:spPr>
          <a:xfrm rot="1428746">
            <a:off x="4763920" y="1074911"/>
            <a:ext cx="325806" cy="227451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Up Arrow 55"/>
          <p:cNvSpPr/>
          <p:nvPr/>
        </p:nvSpPr>
        <p:spPr>
          <a:xfrm rot="2381394">
            <a:off x="5043543" y="2841752"/>
            <a:ext cx="229695" cy="132159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1365721">
            <a:off x="4888600" y="1300593"/>
            <a:ext cx="313612" cy="234939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3931996" y="1380401"/>
            <a:ext cx="283885" cy="19379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19233604">
            <a:off x="2618870" y="1034199"/>
            <a:ext cx="293437" cy="31827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Up Arrow 43"/>
          <p:cNvSpPr/>
          <p:nvPr/>
        </p:nvSpPr>
        <p:spPr>
          <a:xfrm rot="19837101" flipH="1">
            <a:off x="2761734" y="1407494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 Arrow 46"/>
          <p:cNvSpPr/>
          <p:nvPr/>
        </p:nvSpPr>
        <p:spPr>
          <a:xfrm rot="2317504" flipH="1">
            <a:off x="6320723" y="158848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Up Arrow 50"/>
          <p:cNvSpPr/>
          <p:nvPr/>
        </p:nvSpPr>
        <p:spPr>
          <a:xfrm rot="2317504" flipH="1">
            <a:off x="4725580" y="3371873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2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20109249">
            <a:off x="2210705" y="1352117"/>
            <a:ext cx="339799" cy="489204"/>
          </a:xfrm>
          <a:prstGeom prst="upArrow">
            <a:avLst>
              <a:gd name="adj1" fmla="val 50000"/>
              <a:gd name="adj2" fmla="val 454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597871" y="1331409"/>
            <a:ext cx="344292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9837101">
            <a:off x="3330057" y="2840951"/>
            <a:ext cx="322880" cy="6539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 rot="1281836">
            <a:off x="3085547" y="1346326"/>
            <a:ext cx="328118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Up Arrow 43"/>
          <p:cNvSpPr/>
          <p:nvPr/>
        </p:nvSpPr>
        <p:spPr>
          <a:xfrm rot="2381394">
            <a:off x="4791449" y="2861365"/>
            <a:ext cx="335625" cy="700751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59851" y="5485305"/>
            <a:ext cx="4628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Ambystoma</a:t>
            </a:r>
            <a:r>
              <a:rPr lang="en-US" sz="2800" dirty="0" smtClean="0"/>
              <a:t> maturation only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2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729891" y="5042816"/>
            <a:ext cx="506392" cy="8689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Up Arrow 34"/>
          <p:cNvSpPr/>
          <p:nvPr/>
        </p:nvSpPr>
        <p:spPr>
          <a:xfrm rot="19837101" flipH="1">
            <a:off x="1302593" y="199613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9837101" flipH="1">
            <a:off x="3192991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 rot="19837101" flipH="1">
            <a:off x="5360463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 rot="19837101" flipH="1">
            <a:off x="1302593" y="3059322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1365721">
            <a:off x="4888600" y="1300593"/>
            <a:ext cx="313612" cy="234939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3931996" y="1380401"/>
            <a:ext cx="283885" cy="19379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19233604">
            <a:off x="2618870" y="1034199"/>
            <a:ext cx="293437" cy="31827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846691" y="6274514"/>
            <a:ext cx="632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Birth (green and red) and Death (purple)</a:t>
            </a:r>
            <a:endParaRPr lang="en-US" dirty="0"/>
          </a:p>
        </p:txBody>
      </p:sp>
      <p:sp>
        <p:nvSpPr>
          <p:cNvPr id="20" name="Up Arrow 19"/>
          <p:cNvSpPr/>
          <p:nvPr/>
        </p:nvSpPr>
        <p:spPr>
          <a:xfrm rot="2317504" flipH="1">
            <a:off x="6320723" y="158848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2317504" flipH="1">
            <a:off x="4666516" y="328701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9837101" flipH="1">
            <a:off x="2761734" y="1407494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2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5942163" y="1303368"/>
            <a:ext cx="315522" cy="489204"/>
          </a:xfrm>
          <a:prstGeom prst="upArrow">
            <a:avLst>
              <a:gd name="adj1" fmla="val 50000"/>
              <a:gd name="adj2" fmla="val 5689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199878" y="728820"/>
            <a:ext cx="1036405" cy="34061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369944" y="2189502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9857738">
            <a:off x="3293420" y="1486565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2228206" y="434456"/>
            <a:ext cx="2954655" cy="24231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p Arrow 42"/>
          <p:cNvSpPr/>
          <p:nvPr/>
        </p:nvSpPr>
        <p:spPr>
          <a:xfrm rot="2381394">
            <a:off x="2218975" y="911989"/>
            <a:ext cx="413611" cy="251214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 rot="3250150">
            <a:off x="3596152" y="561838"/>
            <a:ext cx="287317" cy="367129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4280897">
            <a:off x="3670204" y="1619146"/>
            <a:ext cx="204675" cy="3087654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2414804">
            <a:off x="2290312" y="2495503"/>
            <a:ext cx="180587" cy="978408"/>
          </a:xfrm>
          <a:prstGeom prst="upArrow">
            <a:avLst>
              <a:gd name="adj1" fmla="val 50000"/>
              <a:gd name="adj2" fmla="val 519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1342061" y="1502487"/>
            <a:ext cx="244819" cy="1665423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9273439">
            <a:off x="2511475" y="1133893"/>
            <a:ext cx="272337" cy="331732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 Arrow 52"/>
          <p:cNvSpPr/>
          <p:nvPr/>
        </p:nvSpPr>
        <p:spPr>
          <a:xfrm rot="1428746">
            <a:off x="4763920" y="1074911"/>
            <a:ext cx="325806" cy="227451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Up Arrow 55"/>
          <p:cNvSpPr/>
          <p:nvPr/>
        </p:nvSpPr>
        <p:spPr>
          <a:xfrm rot="2381394">
            <a:off x="5043543" y="2841752"/>
            <a:ext cx="229695" cy="132159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60603" y="6209259"/>
            <a:ext cx="422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2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369944" y="2189502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4280897">
            <a:off x="3670204" y="1619146"/>
            <a:ext cx="204675" cy="3087654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2414804">
            <a:off x="2290312" y="2495503"/>
            <a:ext cx="180587" cy="978408"/>
          </a:xfrm>
          <a:prstGeom prst="upArrow">
            <a:avLst>
              <a:gd name="adj1" fmla="val 50000"/>
              <a:gd name="adj2" fmla="val 519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Up Arrow 55"/>
          <p:cNvSpPr/>
          <p:nvPr/>
        </p:nvSpPr>
        <p:spPr>
          <a:xfrm rot="2381394">
            <a:off x="5043543" y="2841752"/>
            <a:ext cx="229695" cy="132159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60603" y="6209259"/>
            <a:ext cx="635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Predation that goes into maturation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2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5942163" y="1303368"/>
            <a:ext cx="315522" cy="489204"/>
          </a:xfrm>
          <a:prstGeom prst="upArrow">
            <a:avLst>
              <a:gd name="adj1" fmla="val 50000"/>
              <a:gd name="adj2" fmla="val 5689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199878" y="728820"/>
            <a:ext cx="1036405" cy="34061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2228206" y="434456"/>
            <a:ext cx="2954655" cy="24231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p Arrow 42"/>
          <p:cNvSpPr/>
          <p:nvPr/>
        </p:nvSpPr>
        <p:spPr>
          <a:xfrm rot="2381394">
            <a:off x="2218975" y="911989"/>
            <a:ext cx="413611" cy="251214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 rot="3250150">
            <a:off x="3596152" y="561838"/>
            <a:ext cx="287317" cy="367129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1342061" y="1502487"/>
            <a:ext cx="244819" cy="1665423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9273439">
            <a:off x="2511475" y="1133893"/>
            <a:ext cx="272337" cy="331732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 Arrow 52"/>
          <p:cNvSpPr/>
          <p:nvPr/>
        </p:nvSpPr>
        <p:spPr>
          <a:xfrm rot="1428746">
            <a:off x="4763920" y="1074911"/>
            <a:ext cx="325806" cy="227451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60603" y="6209259"/>
            <a:ext cx="5297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Predation that goes into offspring production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19857738">
            <a:off x="3293420" y="1486565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73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equations: note logistic growth of F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2026"/>
            <a:ext cx="8229600" cy="5064138"/>
          </a:xfrm>
        </p:spPr>
        <p:txBody>
          <a:bodyPr>
            <a:noAutofit/>
          </a:bodyPr>
          <a:lstStyle/>
          <a:p>
            <a:r>
              <a:rPr lang="en-US" sz="1400" dirty="0" smtClean="0"/>
              <a:t>F</a:t>
            </a:r>
            <a:r>
              <a:rPr lang="en-US" sz="1400" dirty="0" smtClean="0"/>
              <a:t>' = </a:t>
            </a:r>
            <a:r>
              <a:rPr lang="en-US" sz="1400" dirty="0" smtClean="0">
                <a:solidFill>
                  <a:srgbClr val="800000"/>
                </a:solidFill>
              </a:rPr>
              <a:t>10*F*(1-F)</a:t>
            </a:r>
            <a:r>
              <a:rPr lang="en-US" sz="1400" dirty="0" smtClean="0"/>
              <a:t> - 2*B*F - 2*Y*F </a:t>
            </a:r>
          </a:p>
          <a:p>
            <a:endParaRPr lang="en-US" sz="1400" dirty="0" smtClean="0"/>
          </a:p>
          <a:p>
            <a:r>
              <a:rPr lang="en-US" sz="1400" dirty="0" smtClean="0"/>
              <a:t>B</a:t>
            </a:r>
            <a:r>
              <a:rPr lang="en-US" sz="1400" dirty="0" smtClean="0"/>
              <a:t>' = (1*2*B*F - (.5*P+ .5*A  + .1*K + .5*J +.1*C)*B -.001*B)</a:t>
            </a:r>
          </a:p>
          <a:p>
            <a:endParaRPr lang="en-US" sz="1400" dirty="0" smtClean="0"/>
          </a:p>
          <a:p>
            <a:r>
              <a:rPr lang="en-US" sz="1400" dirty="0" smtClean="0"/>
              <a:t>Y</a:t>
            </a:r>
            <a:r>
              <a:rPr lang="en-US" sz="1400" dirty="0" smtClean="0"/>
              <a:t>' =  (.3*(P*(.1*Y+.5*B) + .5*A*B) + 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.</a:t>
            </a:r>
            <a:r>
              <a:rPr lang="en-US" sz="1400" dirty="0" smtClean="0"/>
              <a:t>3*(.1*K*B + K*(.1*P+.1*A+.2*J +.1*Y) + .3*.2*K*C)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 </a:t>
            </a:r>
            <a:r>
              <a:rPr lang="en-US" sz="1400" dirty="0" smtClean="0"/>
              <a:t>- (.1*K + .5*C + .1*P)*Y - .05*2*Y*F - .001*Y)</a:t>
            </a:r>
          </a:p>
          <a:p>
            <a:endParaRPr lang="en-US" sz="1400" dirty="0" smtClean="0"/>
          </a:p>
          <a:p>
            <a:r>
              <a:rPr lang="en-US" sz="1400" dirty="0" smtClean="0"/>
              <a:t>J</a:t>
            </a:r>
            <a:r>
              <a:rPr lang="en-US" sz="1400" dirty="0" smtClean="0"/>
              <a:t>' =  .9*.05*2*Y*F - (.5*C + .2*K)*J - .02*.5*J*B -.001*J</a:t>
            </a:r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dirty="0" smtClean="0"/>
              <a:t>' =  .1*.05*2*Y*F  - .2*C*K - .02*C*(.5*Y + .1*B + .5*J) - .001*C</a:t>
            </a:r>
          </a:p>
          <a:p>
            <a:endParaRPr lang="en-US" sz="1400" dirty="0" smtClean="0"/>
          </a:p>
          <a:p>
            <a:r>
              <a:rPr lang="en-US" sz="1400" dirty="0" smtClean="0"/>
              <a:t>K</a:t>
            </a:r>
            <a:r>
              <a:rPr lang="en-US" sz="1400" dirty="0" smtClean="0"/>
              <a:t>' =   .02*C*(.5*Y + .1*B + .5*J) - .001*K</a:t>
            </a:r>
          </a:p>
          <a:p>
            <a:endParaRPr lang="en-US" sz="1400" dirty="0" smtClean="0"/>
          </a:p>
          <a:p>
            <a:r>
              <a:rPr lang="en-US" sz="1400" dirty="0" smtClean="0"/>
              <a:t>A</a:t>
            </a:r>
            <a:r>
              <a:rPr lang="en-US" sz="1400" dirty="0" smtClean="0"/>
              <a:t>' =   .02*.9*.5*J*B -.1*K*A- .001*A</a:t>
            </a:r>
          </a:p>
          <a:p>
            <a:endParaRPr lang="en-US" sz="1400" dirty="0" smtClean="0"/>
          </a:p>
          <a:p>
            <a:r>
              <a:rPr lang="en-US" sz="1400" dirty="0" smtClean="0"/>
              <a:t>P</a:t>
            </a:r>
            <a:r>
              <a:rPr lang="en-US" sz="1400" dirty="0" smtClean="0"/>
              <a:t>' =   .02*.1*.5*J*B - .1*K*P- .001*P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73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equations: Note F,B, predator prey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2026"/>
            <a:ext cx="8229600" cy="5064138"/>
          </a:xfrm>
        </p:spPr>
        <p:txBody>
          <a:bodyPr>
            <a:no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F</a:t>
            </a:r>
            <a:r>
              <a:rPr lang="en-US" sz="1400" dirty="0" smtClean="0">
                <a:solidFill>
                  <a:srgbClr val="800000"/>
                </a:solidFill>
              </a:rPr>
              <a:t>' = 10*F*(1-F) - 2*B*F </a:t>
            </a:r>
            <a:r>
              <a:rPr lang="en-US" sz="1400" dirty="0" smtClean="0"/>
              <a:t>- 2*Y*F </a:t>
            </a:r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rgbClr val="800000"/>
                </a:solidFill>
              </a:rPr>
              <a:t>B</a:t>
            </a:r>
            <a:r>
              <a:rPr lang="en-US" sz="1400" dirty="0" smtClean="0">
                <a:solidFill>
                  <a:srgbClr val="800000"/>
                </a:solidFill>
              </a:rPr>
              <a:t>' = (1*2*B*F </a:t>
            </a:r>
            <a:r>
              <a:rPr lang="en-US" sz="1400" dirty="0" smtClean="0"/>
              <a:t>- (.5*P+ .5*A  + .1*K + .5*J +.1*C)*B </a:t>
            </a:r>
            <a:r>
              <a:rPr lang="en-US" sz="1400" dirty="0" smtClean="0">
                <a:solidFill>
                  <a:srgbClr val="800000"/>
                </a:solidFill>
              </a:rPr>
              <a:t>-.001*B)</a:t>
            </a:r>
          </a:p>
          <a:p>
            <a:endParaRPr lang="en-US" sz="1400" dirty="0" smtClean="0"/>
          </a:p>
          <a:p>
            <a:r>
              <a:rPr lang="en-US" sz="1400" dirty="0" smtClean="0"/>
              <a:t>Y</a:t>
            </a:r>
            <a:r>
              <a:rPr lang="en-US" sz="1400" dirty="0" smtClean="0"/>
              <a:t>' =  (.3*(P*(.1*Y+.5*B) + .5*A*B) + 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.</a:t>
            </a:r>
            <a:r>
              <a:rPr lang="en-US" sz="1400" dirty="0" smtClean="0"/>
              <a:t>3*(.1*K*B + K*(.1*P+.1*A+.2*J +.1*Y) + .3*.2*K*C)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 </a:t>
            </a:r>
            <a:r>
              <a:rPr lang="en-US" sz="1400" dirty="0" smtClean="0"/>
              <a:t>- (.1*K + .5*C + .1*P)*Y - .05*2*Y*F - .001*Y)</a:t>
            </a:r>
          </a:p>
          <a:p>
            <a:endParaRPr lang="en-US" sz="1400" dirty="0" smtClean="0"/>
          </a:p>
          <a:p>
            <a:r>
              <a:rPr lang="en-US" sz="1400" dirty="0" smtClean="0"/>
              <a:t>J</a:t>
            </a:r>
            <a:r>
              <a:rPr lang="en-US" sz="1400" dirty="0" smtClean="0"/>
              <a:t>' =  .9*.05*2*Y*F - (.5*C + .2*K)*J - .02*.5*J*B -.001*J</a:t>
            </a:r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dirty="0" smtClean="0"/>
              <a:t>' =  .1*.05*2*Y*F  - .2*C*K - .02*C*(.5*Y + .1*B + .5*J) - .001*C</a:t>
            </a:r>
          </a:p>
          <a:p>
            <a:endParaRPr lang="en-US" sz="1400" dirty="0" smtClean="0"/>
          </a:p>
          <a:p>
            <a:r>
              <a:rPr lang="en-US" sz="1400" dirty="0" smtClean="0"/>
              <a:t>K</a:t>
            </a:r>
            <a:r>
              <a:rPr lang="en-US" sz="1400" dirty="0" smtClean="0"/>
              <a:t>' =   .02*C*(.5*Y + .1*B + .5*J) - .001*K</a:t>
            </a:r>
          </a:p>
          <a:p>
            <a:endParaRPr lang="en-US" sz="1400" dirty="0" smtClean="0"/>
          </a:p>
          <a:p>
            <a:r>
              <a:rPr lang="en-US" sz="1400" dirty="0" smtClean="0"/>
              <a:t>A</a:t>
            </a:r>
            <a:r>
              <a:rPr lang="en-US" sz="1400" dirty="0" smtClean="0"/>
              <a:t>' =   .02*.9*.5*J*B -.1*K*A- .001*A</a:t>
            </a:r>
          </a:p>
          <a:p>
            <a:endParaRPr lang="en-US" sz="1400" dirty="0" smtClean="0"/>
          </a:p>
          <a:p>
            <a:r>
              <a:rPr lang="en-US" sz="1400" dirty="0" smtClean="0"/>
              <a:t>P</a:t>
            </a:r>
            <a:r>
              <a:rPr lang="en-US" sz="1400" dirty="0" smtClean="0"/>
              <a:t>' =   .02*.1*.5*J*B - .1*K*P- .001*P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738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Some equations: when J eats B it uses </a:t>
            </a:r>
            <a:br>
              <a:rPr lang="en-US" sz="2800" dirty="0" smtClean="0"/>
            </a:br>
            <a:r>
              <a:rPr lang="en-US" sz="2800" dirty="0" smtClean="0"/>
              <a:t>some of the energy to mature.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2026"/>
            <a:ext cx="8229600" cy="5064138"/>
          </a:xfrm>
        </p:spPr>
        <p:txBody>
          <a:bodyPr>
            <a:noAutofit/>
          </a:bodyPr>
          <a:lstStyle/>
          <a:p>
            <a:r>
              <a:rPr lang="en-US" sz="1400" dirty="0" smtClean="0"/>
              <a:t>F</a:t>
            </a:r>
            <a:r>
              <a:rPr lang="en-US" sz="1400" dirty="0" smtClean="0"/>
              <a:t>' = 10*F*(1-F) - 2*B*F - 2*Y*F </a:t>
            </a:r>
          </a:p>
          <a:p>
            <a:endParaRPr lang="en-US" sz="1400" dirty="0" smtClean="0"/>
          </a:p>
          <a:p>
            <a:r>
              <a:rPr lang="en-US" sz="1400" dirty="0" smtClean="0"/>
              <a:t>B</a:t>
            </a:r>
            <a:r>
              <a:rPr lang="en-US" sz="1400" dirty="0" smtClean="0"/>
              <a:t>' = (1*2*B*F - (.5*P+ .5*A  + .1*K + </a:t>
            </a:r>
            <a:r>
              <a:rPr lang="en-US" sz="1400" dirty="0" smtClean="0">
                <a:solidFill>
                  <a:srgbClr val="800000"/>
                </a:solidFill>
              </a:rPr>
              <a:t>.5*J</a:t>
            </a:r>
            <a:r>
              <a:rPr lang="en-US" sz="1400" dirty="0" smtClean="0"/>
              <a:t> +.1*C)</a:t>
            </a:r>
            <a:r>
              <a:rPr lang="en-US" sz="1400" dirty="0" smtClean="0">
                <a:solidFill>
                  <a:srgbClr val="800000"/>
                </a:solidFill>
              </a:rPr>
              <a:t>*B</a:t>
            </a:r>
            <a:r>
              <a:rPr lang="en-US" sz="1400" dirty="0" smtClean="0"/>
              <a:t> -.001*B)</a:t>
            </a:r>
          </a:p>
          <a:p>
            <a:endParaRPr lang="en-US" sz="1400" dirty="0" smtClean="0"/>
          </a:p>
          <a:p>
            <a:r>
              <a:rPr lang="en-US" sz="1400" dirty="0" smtClean="0"/>
              <a:t>Y</a:t>
            </a:r>
            <a:r>
              <a:rPr lang="en-US" sz="1400" dirty="0" smtClean="0"/>
              <a:t>' =  (.3*(P*(.1*Y+.5*B) + .5*A*B) + 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.</a:t>
            </a:r>
            <a:r>
              <a:rPr lang="en-US" sz="1400" dirty="0" smtClean="0"/>
              <a:t>3*(.1*K*B + K*(.1*P+.1*A+.2*J +.1*Y) + .3*.2*K*C)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 </a:t>
            </a:r>
            <a:r>
              <a:rPr lang="en-US" sz="1400" dirty="0" smtClean="0"/>
              <a:t>- (.1*K + .5*C + .1*P)*Y - .05*2*Y*F - .001*Y)</a:t>
            </a:r>
          </a:p>
          <a:p>
            <a:endParaRPr lang="en-US" sz="1400" dirty="0" smtClean="0"/>
          </a:p>
          <a:p>
            <a:r>
              <a:rPr lang="en-US" sz="1400" dirty="0" smtClean="0"/>
              <a:t>J</a:t>
            </a:r>
            <a:r>
              <a:rPr lang="en-US" sz="1400" dirty="0" smtClean="0"/>
              <a:t>' =  .9*.05*2*Y*F - (.5*C + .2*K)*J - .02*.5*J*B -.001*J</a:t>
            </a:r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dirty="0" smtClean="0"/>
              <a:t>' =  .1*.05*2*Y*F  - .2*C*K - .02*C*(.5*Y + .1*B + .5*J) - .001*C</a:t>
            </a:r>
          </a:p>
          <a:p>
            <a:endParaRPr lang="en-US" sz="1400" dirty="0" smtClean="0"/>
          </a:p>
          <a:p>
            <a:r>
              <a:rPr lang="en-US" sz="1400" dirty="0" smtClean="0"/>
              <a:t>K</a:t>
            </a:r>
            <a:r>
              <a:rPr lang="en-US" sz="1400" dirty="0" smtClean="0"/>
              <a:t>' =   .02*C*(.5*Y + .1*B + .5*J) - .001*K</a:t>
            </a:r>
          </a:p>
          <a:p>
            <a:endParaRPr lang="en-US" sz="1400" dirty="0" smtClean="0"/>
          </a:p>
          <a:p>
            <a:r>
              <a:rPr lang="en-US" sz="1400" dirty="0" smtClean="0"/>
              <a:t>A</a:t>
            </a:r>
            <a:r>
              <a:rPr lang="en-US" sz="1400" dirty="0" smtClean="0"/>
              <a:t>' =   </a:t>
            </a:r>
            <a:r>
              <a:rPr lang="en-US" sz="1400" dirty="0" smtClean="0">
                <a:solidFill>
                  <a:srgbClr val="800000"/>
                </a:solidFill>
              </a:rPr>
              <a:t>.02*.9*.5*J*B </a:t>
            </a:r>
            <a:r>
              <a:rPr lang="en-US" sz="1400" dirty="0" smtClean="0"/>
              <a:t>-.1*K*A- .001*A</a:t>
            </a:r>
          </a:p>
          <a:p>
            <a:endParaRPr lang="en-US" sz="1400" dirty="0" smtClean="0"/>
          </a:p>
          <a:p>
            <a:r>
              <a:rPr lang="en-US" sz="1400" dirty="0" smtClean="0"/>
              <a:t>P</a:t>
            </a:r>
            <a:r>
              <a:rPr lang="en-US" sz="1400" dirty="0" smtClean="0"/>
              <a:t>' =   </a:t>
            </a:r>
            <a:r>
              <a:rPr lang="en-US" sz="1400" dirty="0" smtClean="0">
                <a:solidFill>
                  <a:srgbClr val="800000"/>
                </a:solidFill>
              </a:rPr>
              <a:t>.02*.1*.5*J*B </a:t>
            </a:r>
            <a:r>
              <a:rPr lang="en-US" sz="1400" dirty="0" smtClean="0"/>
              <a:t>- .1*K*P- .001*P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Tiger salamanders</a:t>
            </a:r>
            <a:br>
              <a:rPr lang="en-US" sz="2800" dirty="0" smtClean="0"/>
            </a:br>
            <a:r>
              <a:rPr lang="en-US" sz="2800" dirty="0" err="1" smtClean="0"/>
              <a:t>Paedomorph</a:t>
            </a:r>
            <a:r>
              <a:rPr lang="en-US" sz="2800" dirty="0" smtClean="0"/>
              <a:t> adult and young of the year.  P, Y</a:t>
            </a:r>
            <a:endParaRPr lang="en-US" sz="2800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5763" r="-25763"/>
          <a:stretch>
            <a:fillRect/>
          </a:stretch>
        </p:blipFill>
        <p:spPr>
          <a:xfrm>
            <a:off x="298596" y="1600200"/>
            <a:ext cx="8229600" cy="452596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738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Some equations: when K eats J, </a:t>
            </a:r>
            <a:br>
              <a:rPr lang="en-US" sz="2800" dirty="0" smtClean="0"/>
            </a:br>
            <a:r>
              <a:rPr lang="en-US" sz="2800" dirty="0" smtClean="0"/>
              <a:t>some of the energy goes into producing Y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2026"/>
            <a:ext cx="8229600" cy="5064138"/>
          </a:xfrm>
        </p:spPr>
        <p:txBody>
          <a:bodyPr>
            <a:noAutofit/>
          </a:bodyPr>
          <a:lstStyle/>
          <a:p>
            <a:r>
              <a:rPr lang="en-US" sz="1400" dirty="0" smtClean="0"/>
              <a:t>F</a:t>
            </a:r>
            <a:r>
              <a:rPr lang="en-US" sz="1400" dirty="0" smtClean="0"/>
              <a:t>' = 10*F*(1-F) - 2*B*F - 2*Y*F </a:t>
            </a:r>
          </a:p>
          <a:p>
            <a:endParaRPr lang="en-US" sz="1400" dirty="0" smtClean="0"/>
          </a:p>
          <a:p>
            <a:r>
              <a:rPr lang="en-US" sz="1400" dirty="0" smtClean="0"/>
              <a:t>B</a:t>
            </a:r>
            <a:r>
              <a:rPr lang="en-US" sz="1400" dirty="0" smtClean="0"/>
              <a:t>' = (1*2*B*F - (.5*P+ .5*A  + .1*K + .5*J +.1*C)*B -.001*B)</a:t>
            </a:r>
          </a:p>
          <a:p>
            <a:endParaRPr lang="en-US" sz="1400" dirty="0" smtClean="0"/>
          </a:p>
          <a:p>
            <a:r>
              <a:rPr lang="en-US" sz="1400" dirty="0" smtClean="0"/>
              <a:t>Y</a:t>
            </a:r>
            <a:r>
              <a:rPr lang="en-US" sz="1400" dirty="0" smtClean="0"/>
              <a:t>' =  (.3*(P*(.1*Y+.5*B) + .5*A*B) + 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</a:t>
            </a:r>
            <a:r>
              <a:rPr lang="en-US" sz="1400" dirty="0" smtClean="0">
                <a:solidFill>
                  <a:srgbClr val="800000"/>
                </a:solidFill>
              </a:rPr>
              <a:t>.</a:t>
            </a:r>
            <a:r>
              <a:rPr lang="en-US" sz="1400" dirty="0" smtClean="0">
                <a:solidFill>
                  <a:srgbClr val="800000"/>
                </a:solidFill>
              </a:rPr>
              <a:t>3*</a:t>
            </a:r>
            <a:r>
              <a:rPr lang="en-US" sz="1400" dirty="0" smtClean="0"/>
              <a:t>(.1*K*B + </a:t>
            </a:r>
            <a:r>
              <a:rPr lang="en-US" sz="1400" dirty="0" smtClean="0">
                <a:solidFill>
                  <a:srgbClr val="800000"/>
                </a:solidFill>
              </a:rPr>
              <a:t>K*</a:t>
            </a:r>
            <a:r>
              <a:rPr lang="en-US" sz="1400" dirty="0" smtClean="0"/>
              <a:t>(.1*P+.1*A+</a:t>
            </a:r>
            <a:r>
              <a:rPr lang="en-US" sz="1400" dirty="0" smtClean="0">
                <a:solidFill>
                  <a:srgbClr val="800000"/>
                </a:solidFill>
              </a:rPr>
              <a:t>.2*J</a:t>
            </a:r>
            <a:r>
              <a:rPr lang="en-US" sz="1400" dirty="0" smtClean="0"/>
              <a:t> +.1*Y) + .3*.2*K*C)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 </a:t>
            </a:r>
            <a:r>
              <a:rPr lang="en-US" sz="1400" dirty="0" smtClean="0"/>
              <a:t>- (.1*K + .5*C + .1*P)*Y - .05*2*Y*F - .001*Y)</a:t>
            </a:r>
          </a:p>
          <a:p>
            <a:endParaRPr lang="en-US" sz="1400" dirty="0" smtClean="0"/>
          </a:p>
          <a:p>
            <a:r>
              <a:rPr lang="en-US" sz="1400" dirty="0" smtClean="0"/>
              <a:t>J</a:t>
            </a:r>
            <a:r>
              <a:rPr lang="en-US" sz="1400" dirty="0" smtClean="0"/>
              <a:t>' =  .9*.05*2*Y*F - (.5*C + </a:t>
            </a:r>
            <a:r>
              <a:rPr lang="en-US" sz="1400" dirty="0" smtClean="0">
                <a:solidFill>
                  <a:srgbClr val="800000"/>
                </a:solidFill>
              </a:rPr>
              <a:t>.2*K)*J</a:t>
            </a:r>
            <a:r>
              <a:rPr lang="en-US" sz="1400" dirty="0" smtClean="0"/>
              <a:t> - .02*.5*J*B -.001*J</a:t>
            </a:r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dirty="0" smtClean="0"/>
              <a:t>' =  .1*.05*2*Y*F  - .2*C*K - .02*C*(.5*Y + .1*B + .5*J) - .001*C</a:t>
            </a:r>
          </a:p>
          <a:p>
            <a:endParaRPr lang="en-US" sz="1400" dirty="0" smtClean="0"/>
          </a:p>
          <a:p>
            <a:r>
              <a:rPr lang="en-US" sz="1400" dirty="0" smtClean="0"/>
              <a:t>K</a:t>
            </a:r>
            <a:r>
              <a:rPr lang="en-US" sz="1400" dirty="0" smtClean="0"/>
              <a:t>' =   .02*C*(.5*Y + .1*B + .5*J) - .001*K</a:t>
            </a:r>
          </a:p>
          <a:p>
            <a:endParaRPr lang="en-US" sz="1400" dirty="0" smtClean="0"/>
          </a:p>
          <a:p>
            <a:r>
              <a:rPr lang="en-US" sz="1400" dirty="0" smtClean="0"/>
              <a:t>A</a:t>
            </a:r>
            <a:r>
              <a:rPr lang="en-US" sz="1400" dirty="0" smtClean="0"/>
              <a:t>' =   .02*.9*.5*J*B -.1*K*A- .001*A</a:t>
            </a:r>
          </a:p>
          <a:p>
            <a:endParaRPr lang="en-US" sz="1400" dirty="0" smtClean="0"/>
          </a:p>
          <a:p>
            <a:r>
              <a:rPr lang="en-US" sz="1400" dirty="0" smtClean="0"/>
              <a:t>P</a:t>
            </a:r>
            <a:r>
              <a:rPr lang="en-US" sz="1400" dirty="0" smtClean="0"/>
              <a:t>' =   .02*.1*.5*J*B - .1*K*P- .001*P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73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equations: predators must have a death term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2026"/>
            <a:ext cx="8229600" cy="5064138"/>
          </a:xfrm>
        </p:spPr>
        <p:txBody>
          <a:bodyPr>
            <a:noAutofit/>
          </a:bodyPr>
          <a:lstStyle/>
          <a:p>
            <a:r>
              <a:rPr lang="en-US" sz="1400" dirty="0" smtClean="0"/>
              <a:t>F</a:t>
            </a:r>
            <a:r>
              <a:rPr lang="en-US" sz="1400" dirty="0" smtClean="0"/>
              <a:t>' = 10*F*(1-F) - 2*B*F - 2*Y*F </a:t>
            </a:r>
          </a:p>
          <a:p>
            <a:endParaRPr lang="en-US" sz="1400" dirty="0" smtClean="0"/>
          </a:p>
          <a:p>
            <a:r>
              <a:rPr lang="en-US" sz="1400" dirty="0" smtClean="0"/>
              <a:t>B</a:t>
            </a:r>
            <a:r>
              <a:rPr lang="en-US" sz="1400" dirty="0" smtClean="0"/>
              <a:t>' = (1*2*B*F - (.5*P+ .5*A  + .1*K + .5*J +.1*C)*B -</a:t>
            </a:r>
            <a:r>
              <a:rPr lang="en-US" sz="1400" dirty="0" smtClean="0">
                <a:solidFill>
                  <a:srgbClr val="800000"/>
                </a:solidFill>
              </a:rPr>
              <a:t>.001*B)</a:t>
            </a:r>
          </a:p>
          <a:p>
            <a:endParaRPr lang="en-US" sz="1400" dirty="0" smtClean="0"/>
          </a:p>
          <a:p>
            <a:r>
              <a:rPr lang="en-US" sz="1400" dirty="0" smtClean="0"/>
              <a:t>Y</a:t>
            </a:r>
            <a:r>
              <a:rPr lang="en-US" sz="1400" dirty="0" smtClean="0"/>
              <a:t>' =  (.3*(P*(.1*Y+.5*B) + .5*A*B) + 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.</a:t>
            </a:r>
            <a:r>
              <a:rPr lang="en-US" sz="1400" dirty="0" smtClean="0"/>
              <a:t>3*(.1*K*B + K*(.1*P+.1*A+.2*J +.1*Y) + .3*.2*K*C)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	 </a:t>
            </a:r>
            <a:r>
              <a:rPr lang="en-US" sz="1400" dirty="0" smtClean="0"/>
              <a:t>- (.1*K + .5*C + .1*P)*Y - .05*2*Y*F </a:t>
            </a:r>
            <a:r>
              <a:rPr lang="en-US" sz="1400" dirty="0" smtClean="0">
                <a:solidFill>
                  <a:srgbClr val="800000"/>
                </a:solidFill>
              </a:rPr>
              <a:t>- .001*Y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J</a:t>
            </a:r>
            <a:r>
              <a:rPr lang="en-US" sz="1400" dirty="0" smtClean="0"/>
              <a:t>' =  .9*.05*2*Y*F - (.5*C + .2*K)*J - .02*.5*J*B </a:t>
            </a:r>
            <a:r>
              <a:rPr lang="en-US" sz="1400" dirty="0" smtClean="0">
                <a:solidFill>
                  <a:srgbClr val="800000"/>
                </a:solidFill>
              </a:rPr>
              <a:t>-.001*J</a:t>
            </a:r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dirty="0" smtClean="0"/>
              <a:t>' =  .1*.05*2*Y*F  - .2*C*K - .02*C*(.5*Y + .1*B + .5*J) </a:t>
            </a:r>
            <a:r>
              <a:rPr lang="en-US" sz="1400" dirty="0" smtClean="0">
                <a:solidFill>
                  <a:srgbClr val="800000"/>
                </a:solidFill>
              </a:rPr>
              <a:t>- .001*C</a:t>
            </a:r>
          </a:p>
          <a:p>
            <a:endParaRPr lang="en-US" sz="1400" dirty="0" smtClean="0"/>
          </a:p>
          <a:p>
            <a:r>
              <a:rPr lang="en-US" sz="1400" dirty="0" smtClean="0"/>
              <a:t>K</a:t>
            </a:r>
            <a:r>
              <a:rPr lang="en-US" sz="1400" dirty="0" smtClean="0"/>
              <a:t>' =   .02*C*(.5*Y + .1*B + .5*J) </a:t>
            </a:r>
            <a:r>
              <a:rPr lang="en-US" sz="1400" dirty="0" smtClean="0">
                <a:solidFill>
                  <a:srgbClr val="800000"/>
                </a:solidFill>
              </a:rPr>
              <a:t>- .001*K</a:t>
            </a:r>
          </a:p>
          <a:p>
            <a:endParaRPr lang="en-US" sz="1400" dirty="0" smtClean="0"/>
          </a:p>
          <a:p>
            <a:r>
              <a:rPr lang="en-US" sz="1400" dirty="0" smtClean="0"/>
              <a:t>A</a:t>
            </a:r>
            <a:r>
              <a:rPr lang="en-US" sz="1400" dirty="0" smtClean="0"/>
              <a:t>' =   .02*.9*.5*J*B -.1*K*A</a:t>
            </a:r>
            <a:r>
              <a:rPr lang="en-US" sz="1400" dirty="0" smtClean="0">
                <a:solidFill>
                  <a:srgbClr val="800000"/>
                </a:solidFill>
              </a:rPr>
              <a:t>- .001*A</a:t>
            </a:r>
          </a:p>
          <a:p>
            <a:endParaRPr lang="en-US" sz="1400" dirty="0" smtClean="0"/>
          </a:p>
          <a:p>
            <a:r>
              <a:rPr lang="en-US" sz="1400" dirty="0" smtClean="0"/>
              <a:t>P</a:t>
            </a:r>
            <a:r>
              <a:rPr lang="en-US" sz="1400" dirty="0" smtClean="0"/>
              <a:t>' =   .02*.1*.5*J*B - .1*K*P</a:t>
            </a:r>
            <a:r>
              <a:rPr lang="en-US" sz="1400" dirty="0" smtClean="0">
                <a:solidFill>
                  <a:srgbClr val="800000"/>
                </a:solidFill>
              </a:rPr>
              <a:t>- .001*P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73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equations: the points of morphological choice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2026"/>
            <a:ext cx="8229600" cy="5064138"/>
          </a:xfrm>
        </p:spPr>
        <p:txBody>
          <a:bodyPr>
            <a:no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F</a:t>
            </a:r>
            <a:r>
              <a:rPr lang="en-US" sz="1400" dirty="0" smtClean="0">
                <a:solidFill>
                  <a:srgbClr val="000000"/>
                </a:solidFill>
              </a:rPr>
              <a:t>' = 10*F*(1-F) - 2*B*F - 2*Y*F 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B</a:t>
            </a:r>
            <a:r>
              <a:rPr lang="en-US" sz="1400" dirty="0" smtClean="0">
                <a:solidFill>
                  <a:srgbClr val="000000"/>
                </a:solidFill>
              </a:rPr>
              <a:t>' = (1*2*B*F - (.5*P+ .5*A  + .1*K + .5*J +.1*C)*B </a:t>
            </a:r>
            <a:r>
              <a:rPr lang="en-US" sz="1400" dirty="0" smtClean="0">
                <a:solidFill>
                  <a:srgbClr val="000000"/>
                </a:solidFill>
              </a:rPr>
              <a:t>-.001*B)</a:t>
            </a:r>
          </a:p>
          <a:p>
            <a:endParaRPr lang="en-US" sz="1400" dirty="0" smtClean="0">
              <a:solidFill>
                <a:srgbClr val="8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Y</a:t>
            </a:r>
            <a:r>
              <a:rPr lang="en-US" sz="1400" dirty="0" smtClean="0">
                <a:solidFill>
                  <a:srgbClr val="000000"/>
                </a:solidFill>
              </a:rPr>
              <a:t>' =  (.3*(P*(.1*Y+.5*B) + .5*A*B) + 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					.</a:t>
            </a:r>
            <a:r>
              <a:rPr lang="en-US" sz="1400" dirty="0" smtClean="0">
                <a:solidFill>
                  <a:srgbClr val="000000"/>
                </a:solidFill>
              </a:rPr>
              <a:t>3*(.1*K*B + K*(.1*P+.1*A+.2*J +.1*Y) + .3*.2*K*C)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					 </a:t>
            </a:r>
            <a:r>
              <a:rPr lang="en-US" sz="1400" dirty="0" smtClean="0">
                <a:solidFill>
                  <a:srgbClr val="000000"/>
                </a:solidFill>
              </a:rPr>
              <a:t>- (.1*K + .5*C + .1*P)*Y - .05*2*Y*F - .001*Y)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J</a:t>
            </a:r>
            <a:r>
              <a:rPr lang="en-US" sz="1400" dirty="0" smtClean="0">
                <a:solidFill>
                  <a:srgbClr val="000000"/>
                </a:solidFill>
              </a:rPr>
              <a:t>' =  </a:t>
            </a:r>
            <a:r>
              <a:rPr lang="en-US" sz="1400" dirty="0" smtClean="0">
                <a:solidFill>
                  <a:srgbClr val="800000"/>
                </a:solidFill>
              </a:rPr>
              <a:t>.9</a:t>
            </a:r>
            <a:r>
              <a:rPr lang="en-US" sz="1400" dirty="0" smtClean="0">
                <a:solidFill>
                  <a:srgbClr val="000000"/>
                </a:solidFill>
              </a:rPr>
              <a:t>*.05*2*Y*F - (.5*C + .2*K)*J - .02*.5*J*B -.001*J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C</a:t>
            </a:r>
            <a:r>
              <a:rPr lang="en-US" sz="1400" dirty="0" smtClean="0">
                <a:solidFill>
                  <a:srgbClr val="000000"/>
                </a:solidFill>
              </a:rPr>
              <a:t>' =  </a:t>
            </a:r>
            <a:r>
              <a:rPr lang="en-US" sz="1400" dirty="0" smtClean="0">
                <a:solidFill>
                  <a:srgbClr val="800000"/>
                </a:solidFill>
              </a:rPr>
              <a:t>.1</a:t>
            </a:r>
            <a:r>
              <a:rPr lang="en-US" sz="1400" dirty="0" smtClean="0">
                <a:solidFill>
                  <a:srgbClr val="000000"/>
                </a:solidFill>
              </a:rPr>
              <a:t>*.05*2*Y*F  - .2*C*K - .02*C*(.5*Y + .1*B + .5*J) - .001*C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K</a:t>
            </a:r>
            <a:r>
              <a:rPr lang="en-US" sz="1400" dirty="0" smtClean="0">
                <a:solidFill>
                  <a:srgbClr val="000000"/>
                </a:solidFill>
              </a:rPr>
              <a:t>' =   .02*C*(.5*Y + .1*B + .5*J) - .001*K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A</a:t>
            </a:r>
            <a:r>
              <a:rPr lang="en-US" sz="1400" dirty="0" smtClean="0">
                <a:solidFill>
                  <a:srgbClr val="000000"/>
                </a:solidFill>
              </a:rPr>
              <a:t>' =   .02*</a:t>
            </a:r>
            <a:r>
              <a:rPr lang="en-US" sz="1400" dirty="0" smtClean="0">
                <a:solidFill>
                  <a:srgbClr val="800000"/>
                </a:solidFill>
              </a:rPr>
              <a:t>.9</a:t>
            </a:r>
            <a:r>
              <a:rPr lang="en-US" sz="1400" dirty="0" smtClean="0">
                <a:solidFill>
                  <a:srgbClr val="000000"/>
                </a:solidFill>
              </a:rPr>
              <a:t>*.5*J*B -.1*K*A- .001*A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P</a:t>
            </a:r>
            <a:r>
              <a:rPr lang="en-US" sz="1400" dirty="0" smtClean="0">
                <a:solidFill>
                  <a:srgbClr val="000000"/>
                </a:solidFill>
              </a:rPr>
              <a:t>' =   .02*</a:t>
            </a:r>
            <a:r>
              <a:rPr lang="en-US" sz="1400" dirty="0" smtClean="0">
                <a:solidFill>
                  <a:srgbClr val="800000"/>
                </a:solidFill>
              </a:rPr>
              <a:t>.1</a:t>
            </a:r>
            <a:r>
              <a:rPr lang="en-US" sz="1400" dirty="0" smtClean="0">
                <a:solidFill>
                  <a:srgbClr val="000000"/>
                </a:solidFill>
              </a:rPr>
              <a:t>*.5*J*B - .1*K*P- .001*P</a:t>
            </a:r>
          </a:p>
          <a:p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These run on big green and go to equilibrium:</a:t>
            </a:r>
            <a:endParaRPr lang="en-US" sz="2800" dirty="0"/>
          </a:p>
        </p:txBody>
      </p:sp>
      <p:pic>
        <p:nvPicPr>
          <p:cNvPr id="4" name="Content Placeholder 3" descr="defaul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551" r="-5551"/>
          <a:stretch>
            <a:fillRect/>
          </a:stretch>
        </p:blipFill>
        <p:spPr/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2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20109249">
            <a:off x="2210705" y="1352117"/>
            <a:ext cx="339799" cy="489204"/>
          </a:xfrm>
          <a:prstGeom prst="upArrow">
            <a:avLst>
              <a:gd name="adj1" fmla="val 50000"/>
              <a:gd name="adj2" fmla="val 454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9837101">
            <a:off x="3330057" y="2840951"/>
            <a:ext cx="322880" cy="6539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729891" y="5042816"/>
            <a:ext cx="506392" cy="8689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Up Arrow 34"/>
          <p:cNvSpPr/>
          <p:nvPr/>
        </p:nvSpPr>
        <p:spPr>
          <a:xfrm rot="19837101" flipH="1">
            <a:off x="1302593" y="199613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9837101" flipH="1">
            <a:off x="3192991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 rot="19837101" flipH="1">
            <a:off x="1302593" y="3059322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 rot="1281836">
            <a:off x="3085547" y="1346326"/>
            <a:ext cx="328118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p Arrow 42"/>
          <p:cNvSpPr/>
          <p:nvPr/>
        </p:nvSpPr>
        <p:spPr>
          <a:xfrm rot="2381394">
            <a:off x="2218975" y="911989"/>
            <a:ext cx="413611" cy="251214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2414804">
            <a:off x="2290312" y="2495503"/>
            <a:ext cx="180587" cy="978408"/>
          </a:xfrm>
          <a:prstGeom prst="upArrow">
            <a:avLst>
              <a:gd name="adj1" fmla="val 50000"/>
              <a:gd name="adj2" fmla="val 519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1342061" y="1502487"/>
            <a:ext cx="244819" cy="1665423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9273439">
            <a:off x="2511475" y="1133893"/>
            <a:ext cx="272337" cy="331732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3931996" y="1380401"/>
            <a:ext cx="283885" cy="19379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19233604">
            <a:off x="2618870" y="1034199"/>
            <a:ext cx="293437" cy="31827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66097" y="6307080"/>
            <a:ext cx="488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Submodel</a:t>
            </a:r>
            <a:r>
              <a:rPr lang="en-US" dirty="0" smtClean="0"/>
              <a:t> with no cannibalistic morphs</a:t>
            </a:r>
            <a:endParaRPr lang="en-US" dirty="0"/>
          </a:p>
        </p:txBody>
      </p:sp>
      <p:sp>
        <p:nvSpPr>
          <p:cNvPr id="24" name="Up Arrow 23"/>
          <p:cNvSpPr/>
          <p:nvPr/>
        </p:nvSpPr>
        <p:spPr>
          <a:xfrm rot="2317504" flipH="1">
            <a:off x="4662477" y="302575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9837101" flipH="1">
            <a:off x="2761734" y="1407494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5597871" y="1331409"/>
            <a:ext cx="344292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9837101">
            <a:off x="3330057" y="2840951"/>
            <a:ext cx="322880" cy="6539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5942163" y="1303368"/>
            <a:ext cx="315522" cy="489204"/>
          </a:xfrm>
          <a:prstGeom prst="upArrow">
            <a:avLst>
              <a:gd name="adj1" fmla="val 50000"/>
              <a:gd name="adj2" fmla="val 5689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199878" y="728820"/>
            <a:ext cx="1036405" cy="34061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369944" y="2189502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9857738">
            <a:off x="3293420" y="1486565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2381394">
            <a:off x="4791449" y="2861365"/>
            <a:ext cx="335625" cy="700751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729891" y="5042816"/>
            <a:ext cx="506392" cy="8689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Up Arrow 37"/>
          <p:cNvSpPr/>
          <p:nvPr/>
        </p:nvSpPr>
        <p:spPr>
          <a:xfrm rot="19837101" flipH="1">
            <a:off x="3192991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 rot="19837101" flipH="1">
            <a:off x="5360463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 rot="19837101" flipH="1">
            <a:off x="1302593" y="3059322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 rot="1281836">
            <a:off x="3085547" y="1346326"/>
            <a:ext cx="328118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p Arrow 42"/>
          <p:cNvSpPr/>
          <p:nvPr/>
        </p:nvSpPr>
        <p:spPr>
          <a:xfrm rot="2381394">
            <a:off x="2218975" y="911989"/>
            <a:ext cx="413611" cy="251214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 rot="3250150">
            <a:off x="3596152" y="561838"/>
            <a:ext cx="287317" cy="367129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4280897">
            <a:off x="3670204" y="1619146"/>
            <a:ext cx="204675" cy="3087654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2414804">
            <a:off x="2290312" y="2495503"/>
            <a:ext cx="180587" cy="978408"/>
          </a:xfrm>
          <a:prstGeom prst="upArrow">
            <a:avLst>
              <a:gd name="adj1" fmla="val 50000"/>
              <a:gd name="adj2" fmla="val 519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 Arrow 52"/>
          <p:cNvSpPr/>
          <p:nvPr/>
        </p:nvSpPr>
        <p:spPr>
          <a:xfrm rot="1428746">
            <a:off x="4763920" y="1074911"/>
            <a:ext cx="325806" cy="227451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Up Arrow 55"/>
          <p:cNvSpPr/>
          <p:nvPr/>
        </p:nvSpPr>
        <p:spPr>
          <a:xfrm rot="2381394">
            <a:off x="5043543" y="2841752"/>
            <a:ext cx="229695" cy="132159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1365721">
            <a:off x="4888600" y="1300593"/>
            <a:ext cx="313612" cy="234939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3931996" y="1380401"/>
            <a:ext cx="283885" cy="19379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93747" y="6285248"/>
            <a:ext cx="494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Submodel</a:t>
            </a:r>
            <a:r>
              <a:rPr lang="en-US" dirty="0" smtClean="0"/>
              <a:t> with no </a:t>
            </a:r>
            <a:r>
              <a:rPr lang="en-US" dirty="0" err="1" smtClean="0"/>
              <a:t>paedomorphs</a:t>
            </a:r>
            <a:endParaRPr lang="en-US" dirty="0"/>
          </a:p>
        </p:txBody>
      </p:sp>
      <p:sp>
        <p:nvSpPr>
          <p:cNvPr id="32" name="Up Arrow 31"/>
          <p:cNvSpPr/>
          <p:nvPr/>
        </p:nvSpPr>
        <p:spPr>
          <a:xfrm rot="2317504" flipH="1">
            <a:off x="6320723" y="158848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 rot="2317504" flipH="1">
            <a:off x="4725579" y="3278135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 rot="19837101" flipH="1">
            <a:off x="2761734" y="1407494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2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20109249">
            <a:off x="2210705" y="1352117"/>
            <a:ext cx="339799" cy="489204"/>
          </a:xfrm>
          <a:prstGeom prst="upArrow">
            <a:avLst>
              <a:gd name="adj1" fmla="val 50000"/>
              <a:gd name="adj2" fmla="val 454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597871" y="1331409"/>
            <a:ext cx="344292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9837101">
            <a:off x="3330057" y="2840951"/>
            <a:ext cx="322880" cy="6539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5942163" y="1303368"/>
            <a:ext cx="315522" cy="489204"/>
          </a:xfrm>
          <a:prstGeom prst="upArrow">
            <a:avLst>
              <a:gd name="adj1" fmla="val 50000"/>
              <a:gd name="adj2" fmla="val 5689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369944" y="2189502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9857738">
            <a:off x="3293420" y="1486565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2381394">
            <a:off x="4791449" y="2861365"/>
            <a:ext cx="335625" cy="700751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729891" y="5042816"/>
            <a:ext cx="506392" cy="8689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Up Arrow 34"/>
          <p:cNvSpPr/>
          <p:nvPr/>
        </p:nvSpPr>
        <p:spPr>
          <a:xfrm rot="19837101" flipH="1">
            <a:off x="1302593" y="199613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 rot="19837101" flipH="1">
            <a:off x="5360463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 rot="19837101" flipH="1">
            <a:off x="1302593" y="3059322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2228206" y="434456"/>
            <a:ext cx="2954655" cy="24231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 rot="3250150">
            <a:off x="3596152" y="561838"/>
            <a:ext cx="287317" cy="367129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4280897">
            <a:off x="3670204" y="1619146"/>
            <a:ext cx="204675" cy="3087654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2414804">
            <a:off x="2290312" y="2495503"/>
            <a:ext cx="180587" cy="978408"/>
          </a:xfrm>
          <a:prstGeom prst="upArrow">
            <a:avLst>
              <a:gd name="adj1" fmla="val 50000"/>
              <a:gd name="adj2" fmla="val 519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1342061" y="1502487"/>
            <a:ext cx="244819" cy="1665423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9273439">
            <a:off x="2511475" y="1133893"/>
            <a:ext cx="272337" cy="331732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 Arrow 52"/>
          <p:cNvSpPr/>
          <p:nvPr/>
        </p:nvSpPr>
        <p:spPr>
          <a:xfrm rot="1428746">
            <a:off x="4763920" y="1074911"/>
            <a:ext cx="325806" cy="227451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Up Arrow 55"/>
          <p:cNvSpPr/>
          <p:nvPr/>
        </p:nvSpPr>
        <p:spPr>
          <a:xfrm rot="2381394">
            <a:off x="5043543" y="2841752"/>
            <a:ext cx="229695" cy="132159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1365721">
            <a:off x="4888600" y="1300593"/>
            <a:ext cx="313612" cy="234939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19233604">
            <a:off x="2618870" y="1034199"/>
            <a:ext cx="293437" cy="31827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359205" y="6252803"/>
            <a:ext cx="458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Submodel</a:t>
            </a:r>
            <a:r>
              <a:rPr lang="en-US" dirty="0" smtClean="0"/>
              <a:t> with no terrestrial adults</a:t>
            </a:r>
            <a:endParaRPr lang="en-US" dirty="0"/>
          </a:p>
        </p:txBody>
      </p:sp>
      <p:sp>
        <p:nvSpPr>
          <p:cNvPr id="34" name="Up Arrow 33"/>
          <p:cNvSpPr/>
          <p:nvPr/>
        </p:nvSpPr>
        <p:spPr>
          <a:xfrm rot="2317504" flipH="1">
            <a:off x="6320723" y="158848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 rot="2317504" flipH="1">
            <a:off x="4666515" y="3371873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 rot="19837101" flipH="1">
            <a:off x="2761734" y="1407494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2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20109249">
            <a:off x="2210705" y="1352117"/>
            <a:ext cx="339799" cy="489204"/>
          </a:xfrm>
          <a:prstGeom prst="upArrow">
            <a:avLst>
              <a:gd name="adj1" fmla="val 50000"/>
              <a:gd name="adj2" fmla="val 454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9837101">
            <a:off x="3330057" y="2840951"/>
            <a:ext cx="322880" cy="6539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729891" y="5042816"/>
            <a:ext cx="506392" cy="8689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Up Arrow 34"/>
          <p:cNvSpPr/>
          <p:nvPr/>
        </p:nvSpPr>
        <p:spPr>
          <a:xfrm rot="19837101" flipH="1">
            <a:off x="1302593" y="199613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 rot="19837101" flipH="1">
            <a:off x="1302593" y="3059322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2414804">
            <a:off x="2290312" y="2495503"/>
            <a:ext cx="180587" cy="978408"/>
          </a:xfrm>
          <a:prstGeom prst="upArrow">
            <a:avLst>
              <a:gd name="adj1" fmla="val 50000"/>
              <a:gd name="adj2" fmla="val 519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1342061" y="1502487"/>
            <a:ext cx="244819" cy="1665423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9273439">
            <a:off x="2511475" y="1133893"/>
            <a:ext cx="272337" cy="331732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19233604">
            <a:off x="2618870" y="1034199"/>
            <a:ext cx="293437" cy="31827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042081" y="6372214"/>
            <a:ext cx="419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Submodel</a:t>
            </a:r>
            <a:r>
              <a:rPr lang="en-US" dirty="0" smtClean="0"/>
              <a:t> with only </a:t>
            </a:r>
            <a:r>
              <a:rPr lang="en-US" dirty="0" err="1" smtClean="0"/>
              <a:t>paedomorphs</a:t>
            </a:r>
            <a:endParaRPr lang="en-US" dirty="0"/>
          </a:p>
        </p:txBody>
      </p:sp>
      <p:sp>
        <p:nvSpPr>
          <p:cNvPr id="20" name="Up Arrow 19"/>
          <p:cNvSpPr/>
          <p:nvPr/>
        </p:nvSpPr>
        <p:spPr>
          <a:xfrm rot="2317504" flipH="1">
            <a:off x="4662476" y="2876012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9837101" flipH="1">
            <a:off x="2761734" y="1407494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 rot="19837101">
            <a:off x="3330057" y="2840951"/>
            <a:ext cx="322880" cy="6539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729891" y="5042816"/>
            <a:ext cx="506392" cy="8689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Up Arrow 39"/>
          <p:cNvSpPr/>
          <p:nvPr/>
        </p:nvSpPr>
        <p:spPr>
          <a:xfrm rot="19837101" flipH="1">
            <a:off x="1302593" y="3059322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 rot="1281836">
            <a:off x="3085547" y="1346326"/>
            <a:ext cx="328118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2414804">
            <a:off x="2290312" y="2495503"/>
            <a:ext cx="180587" cy="978408"/>
          </a:xfrm>
          <a:prstGeom prst="upArrow">
            <a:avLst>
              <a:gd name="adj1" fmla="val 50000"/>
              <a:gd name="adj2" fmla="val 519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3931996" y="1380401"/>
            <a:ext cx="283885" cy="19379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78413" y="6361358"/>
            <a:ext cx="443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Submodel</a:t>
            </a:r>
            <a:r>
              <a:rPr lang="en-US" dirty="0" smtClean="0"/>
              <a:t> with only terrestrial adults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 rot="2317504" flipH="1">
            <a:off x="4662477" y="2950885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9837101" flipH="1">
            <a:off x="2761734" y="1407494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9837101" flipH="1">
            <a:off x="3192991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5597871" y="1331409"/>
            <a:ext cx="344292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5942163" y="1303368"/>
            <a:ext cx="315522" cy="489204"/>
          </a:xfrm>
          <a:prstGeom prst="upArrow">
            <a:avLst>
              <a:gd name="adj1" fmla="val 50000"/>
              <a:gd name="adj2" fmla="val 5689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2381394">
            <a:off x="4791449" y="2861365"/>
            <a:ext cx="335625" cy="700751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729891" y="5042816"/>
            <a:ext cx="506392" cy="8689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Up Arrow 38"/>
          <p:cNvSpPr/>
          <p:nvPr/>
        </p:nvSpPr>
        <p:spPr>
          <a:xfrm rot="19837101" flipH="1">
            <a:off x="5360463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 rot="19837101" flipH="1">
            <a:off x="1302593" y="3059322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4280897">
            <a:off x="3670204" y="1619146"/>
            <a:ext cx="204675" cy="3087654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 Arrow 52"/>
          <p:cNvSpPr/>
          <p:nvPr/>
        </p:nvSpPr>
        <p:spPr>
          <a:xfrm rot="1428746">
            <a:off x="4763920" y="1074911"/>
            <a:ext cx="325806" cy="227451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Up Arrow 55"/>
          <p:cNvSpPr/>
          <p:nvPr/>
        </p:nvSpPr>
        <p:spPr>
          <a:xfrm rot="2381394">
            <a:off x="5043543" y="2841752"/>
            <a:ext cx="229695" cy="132159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1365721">
            <a:off x="4888600" y="1300593"/>
            <a:ext cx="313612" cy="234939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Up Arrow 43"/>
          <p:cNvSpPr/>
          <p:nvPr/>
        </p:nvSpPr>
        <p:spPr>
          <a:xfrm rot="3250150">
            <a:off x="3596152" y="561838"/>
            <a:ext cx="287317" cy="367129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359205" y="6252681"/>
            <a:ext cx="4238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Submodel</a:t>
            </a:r>
            <a:r>
              <a:rPr lang="en-US" dirty="0" smtClean="0"/>
              <a:t> with only cannibalistic morphs</a:t>
            </a:r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 rot="2317504" flipH="1">
            <a:off x="6320723" y="158848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2317504" flipH="1">
            <a:off x="4666516" y="328701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do young of the year eat? Small things such as this fairy shrimp.  </a:t>
            </a:r>
            <a:r>
              <a:rPr lang="en-US" sz="2800" dirty="0" smtClean="0"/>
              <a:t>F</a:t>
            </a:r>
            <a:endParaRPr lang="en-US" sz="2800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370" r="-3370"/>
          <a:stretch>
            <a:fillRect/>
          </a:stretch>
        </p:blipFill>
        <p:spPr/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2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9606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685" y="43445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0606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88685" y="1923644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9812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9812" y="5042816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59206" y="3327271"/>
            <a:ext cx="869000" cy="868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20109249">
            <a:off x="2210705" y="1352117"/>
            <a:ext cx="339799" cy="489204"/>
          </a:xfrm>
          <a:prstGeom prst="upArrow">
            <a:avLst>
              <a:gd name="adj1" fmla="val 50000"/>
              <a:gd name="adj2" fmla="val 454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597871" y="1331409"/>
            <a:ext cx="344292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9837101">
            <a:off x="3330057" y="2840951"/>
            <a:ext cx="322880" cy="6539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931996" y="4341953"/>
            <a:ext cx="267882" cy="4892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148737">
            <a:off x="1760281" y="4665138"/>
            <a:ext cx="1759494" cy="4846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5942163" y="1303368"/>
            <a:ext cx="315522" cy="489204"/>
          </a:xfrm>
          <a:prstGeom prst="upArrow">
            <a:avLst>
              <a:gd name="adj1" fmla="val 50000"/>
              <a:gd name="adj2" fmla="val 5689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199878" y="728820"/>
            <a:ext cx="1036405" cy="34061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369944" y="2189502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9857738">
            <a:off x="3293420" y="1486565"/>
            <a:ext cx="1812917" cy="3634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2381394">
            <a:off x="4791449" y="2861365"/>
            <a:ext cx="335625" cy="700751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729891" y="5042816"/>
            <a:ext cx="506392" cy="8689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Up Arrow 34"/>
          <p:cNvSpPr/>
          <p:nvPr/>
        </p:nvSpPr>
        <p:spPr>
          <a:xfrm rot="19837101" flipH="1">
            <a:off x="1302593" y="199613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9837101" flipH="1">
            <a:off x="3192991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 rot="19837101" flipH="1">
            <a:off x="5360463" y="147565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 rot="19837101" flipH="1">
            <a:off x="1302593" y="3059322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2228206" y="434456"/>
            <a:ext cx="2954655" cy="24231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 rot="1281836">
            <a:off x="3085547" y="1346326"/>
            <a:ext cx="328118" cy="489204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p Arrow 42"/>
          <p:cNvSpPr/>
          <p:nvPr/>
        </p:nvSpPr>
        <p:spPr>
          <a:xfrm rot="2381394">
            <a:off x="2218975" y="911989"/>
            <a:ext cx="413611" cy="251214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 rot="3250150">
            <a:off x="3596152" y="561838"/>
            <a:ext cx="287317" cy="367129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4280897">
            <a:off x="3670204" y="1619146"/>
            <a:ext cx="204675" cy="3087654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2414804">
            <a:off x="2290312" y="2495503"/>
            <a:ext cx="180587" cy="978408"/>
          </a:xfrm>
          <a:prstGeom prst="upArrow">
            <a:avLst>
              <a:gd name="adj1" fmla="val 50000"/>
              <a:gd name="adj2" fmla="val 519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1342061" y="1502487"/>
            <a:ext cx="244819" cy="1665423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9273439">
            <a:off x="2511475" y="1133893"/>
            <a:ext cx="272337" cy="331732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 Arrow 52"/>
          <p:cNvSpPr/>
          <p:nvPr/>
        </p:nvSpPr>
        <p:spPr>
          <a:xfrm rot="1428746">
            <a:off x="4763920" y="1074911"/>
            <a:ext cx="325806" cy="2274518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Up Arrow 55"/>
          <p:cNvSpPr/>
          <p:nvPr/>
        </p:nvSpPr>
        <p:spPr>
          <a:xfrm rot="2381394">
            <a:off x="5043543" y="2841752"/>
            <a:ext cx="229695" cy="1321599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1365721">
            <a:off x="4888600" y="1300593"/>
            <a:ext cx="313612" cy="234939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3931996" y="1380401"/>
            <a:ext cx="283885" cy="19379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19233604">
            <a:off x="2618870" y="1034199"/>
            <a:ext cx="293437" cy="31827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Up Arrow 43"/>
          <p:cNvSpPr/>
          <p:nvPr/>
        </p:nvSpPr>
        <p:spPr>
          <a:xfrm rot="2317504" flipH="1">
            <a:off x="6320723" y="158848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/>
          <p:cNvSpPr/>
          <p:nvPr/>
        </p:nvSpPr>
        <p:spPr>
          <a:xfrm rot="2317504" flipH="1">
            <a:off x="4725580" y="3287017"/>
            <a:ext cx="134828" cy="75277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Up Arrow 50"/>
          <p:cNvSpPr/>
          <p:nvPr/>
        </p:nvSpPr>
        <p:spPr>
          <a:xfrm rot="19837101" flipH="1">
            <a:off x="2761734" y="1407494"/>
            <a:ext cx="113228" cy="53589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do I do now?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512"/>
            <a:ext cx="8229600" cy="495465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Put your names on the signup sheet and REMEMBER </a:t>
            </a:r>
            <a:r>
              <a:rPr lang="en-US" sz="2800" smtClean="0"/>
              <a:t>your problem.</a:t>
            </a:r>
          </a:p>
          <a:p>
            <a:r>
              <a:rPr lang="en-US" sz="2800" dirty="0" smtClean="0"/>
              <a:t>Read what we send you</a:t>
            </a:r>
          </a:p>
          <a:p>
            <a:r>
              <a:rPr lang="en-US" sz="2800" dirty="0" smtClean="0"/>
              <a:t>Put the equations on software and make sure they run</a:t>
            </a:r>
          </a:p>
          <a:p>
            <a:r>
              <a:rPr lang="en-US" sz="2800" dirty="0" smtClean="0"/>
              <a:t>Find equilibrium numerically</a:t>
            </a:r>
          </a:p>
          <a:p>
            <a:r>
              <a:rPr lang="en-US" sz="2800" dirty="0" smtClean="0"/>
              <a:t>Compute the </a:t>
            </a:r>
            <a:r>
              <a:rPr lang="en-US" sz="2800" dirty="0" err="1" smtClean="0"/>
              <a:t>Jacobian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Evaluate it at the equilibrium you found</a:t>
            </a:r>
          </a:p>
          <a:p>
            <a:r>
              <a:rPr lang="en-US" sz="2800" dirty="0" smtClean="0"/>
              <a:t>Use software to find all eight </a:t>
            </a:r>
            <a:r>
              <a:rPr lang="en-US" sz="2800" dirty="0" err="1" smtClean="0"/>
              <a:t>eigenvalues</a:t>
            </a:r>
            <a:endParaRPr lang="en-US" sz="2800" dirty="0" smtClean="0"/>
          </a:p>
          <a:p>
            <a:r>
              <a:rPr lang="en-US" sz="2800" dirty="0" smtClean="0"/>
              <a:t>Start your own particular problem (to be posted on web)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Other things eat the smallest also, such as beetle larva like this one.  B</a:t>
            </a:r>
            <a:endParaRPr lang="en-US" sz="2800" dirty="0"/>
          </a:p>
        </p:txBody>
      </p:sp>
      <p:pic>
        <p:nvPicPr>
          <p:cNvPr id="4" name="Content Placeholder 3" descr="images-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777" r="-13777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Two forms of older </a:t>
            </a:r>
            <a:r>
              <a:rPr lang="en-US" sz="2800" dirty="0" err="1" smtClean="0"/>
              <a:t>Ambystoma</a:t>
            </a:r>
            <a:r>
              <a:rPr lang="en-US" sz="2800" dirty="0" smtClean="0"/>
              <a:t> juveniles: ordinary and cannibalistic.  One is eating the other.  Both will also eat </a:t>
            </a:r>
            <a:br>
              <a:rPr lang="en-US" sz="2800" dirty="0" smtClean="0"/>
            </a:br>
            <a:r>
              <a:rPr lang="en-US" sz="2800" dirty="0" smtClean="0"/>
              <a:t>B and Y.   (Bottom images are fish).  J, C</a:t>
            </a:r>
            <a:endParaRPr lang="en-US" sz="2800" dirty="0"/>
          </a:p>
        </p:txBody>
      </p:sp>
      <p:pic>
        <p:nvPicPr>
          <p:cNvPr id="4" name="Content Placeholder 3" descr="F2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4097" r="-34097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live version.  </a:t>
            </a:r>
            <a:endParaRPr lang="en-US" sz="2800" dirty="0"/>
          </a:p>
        </p:txBody>
      </p:sp>
      <p:pic>
        <p:nvPicPr>
          <p:cNvPr id="4" name="Content Placeholder 3" descr="CannibalSalamand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577" r="-9577"/>
          <a:stretch>
            <a:fillRect/>
          </a:stretch>
        </p:blipFill>
        <p:spPr>
          <a:xfrm>
            <a:off x="282038" y="1982637"/>
            <a:ext cx="8229600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A mature terrestrial adult Tiger Salamander.  In our model these eat B and may or may not have other sources of food.      A</a:t>
            </a:r>
            <a:endParaRPr lang="en-US" sz="2800" dirty="0"/>
          </a:p>
        </p:txBody>
      </p:sp>
      <p:pic>
        <p:nvPicPr>
          <p:cNvPr id="4" name="Content Placeholder 3" descr="TS0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408" r="-10408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mature </a:t>
            </a:r>
            <a:r>
              <a:rPr lang="en-US" sz="2800" dirty="0" err="1" smtClean="0"/>
              <a:t>paedomorph</a:t>
            </a:r>
            <a:r>
              <a:rPr lang="en-US" sz="2800" dirty="0" smtClean="0"/>
              <a:t>.  These eat B and some Y.</a:t>
            </a:r>
            <a:br>
              <a:rPr lang="en-US" sz="2800" dirty="0" smtClean="0"/>
            </a:br>
            <a:r>
              <a:rPr lang="en-US" sz="2800" dirty="0" smtClean="0"/>
              <a:t>P</a:t>
            </a:r>
            <a:endParaRPr lang="en-US" sz="2800" dirty="0"/>
          </a:p>
        </p:txBody>
      </p:sp>
      <p:pic>
        <p:nvPicPr>
          <p:cNvPr id="4" name="Content Placeholder 3" descr="A_mavortiumKLEOPF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8707" r="-28707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have to account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Basis of food chain (F)</a:t>
            </a:r>
          </a:p>
          <a:p>
            <a:r>
              <a:rPr lang="en-US" dirty="0" smtClean="0"/>
              <a:t>Larger prey (B)</a:t>
            </a:r>
          </a:p>
          <a:p>
            <a:r>
              <a:rPr lang="en-US" dirty="0" smtClean="0"/>
              <a:t>Young of the Year salamanders (Y)</a:t>
            </a:r>
          </a:p>
          <a:p>
            <a:r>
              <a:rPr lang="en-US" dirty="0" smtClean="0"/>
              <a:t>Juveniles (J)</a:t>
            </a:r>
          </a:p>
          <a:p>
            <a:r>
              <a:rPr lang="en-US" dirty="0" err="1" smtClean="0"/>
              <a:t>Paedomorphs</a:t>
            </a:r>
            <a:r>
              <a:rPr lang="en-US" dirty="0" smtClean="0"/>
              <a:t> (P)</a:t>
            </a:r>
          </a:p>
          <a:p>
            <a:r>
              <a:rPr lang="en-US" dirty="0" smtClean="0"/>
              <a:t>Terrestrial adults (A)</a:t>
            </a:r>
          </a:p>
          <a:p>
            <a:r>
              <a:rPr lang="en-US" dirty="0" smtClean="0"/>
              <a:t>Juvenile cannibals (C)</a:t>
            </a:r>
          </a:p>
          <a:p>
            <a:r>
              <a:rPr lang="en-US" dirty="0" smtClean="0"/>
              <a:t>Adult cannibal </a:t>
            </a:r>
            <a:r>
              <a:rPr lang="en-US" dirty="0" err="1" smtClean="0"/>
              <a:t>paedomorphs</a:t>
            </a:r>
            <a:r>
              <a:rPr lang="en-US" dirty="0" smtClean="0"/>
              <a:t> (K)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2716</Words>
  <Application>Microsoft Macintosh PowerPoint</Application>
  <PresentationFormat>On-screen Show (4:3)</PresentationFormat>
  <Paragraphs>266</Paragraphs>
  <Slides>31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Modeling predator-prey equations for Ambystoma tigrinum in the presence of phenotypic plasticity</vt:lpstr>
      <vt:lpstr>Tiger salamanders Paedomorph adult and young of the year.  P, Y</vt:lpstr>
      <vt:lpstr>What do young of the year eat? Small things such as this fairy shrimp.  F</vt:lpstr>
      <vt:lpstr>Other things eat the smallest also, such as beetle larva like this one.  B</vt:lpstr>
      <vt:lpstr>Two forms of older Ambystoma juveniles: ordinary and cannibalistic.  One is eating the other.  Both will also eat  B and Y.   (Bottom images are fish).  J, C</vt:lpstr>
      <vt:lpstr>The live version.  </vt:lpstr>
      <vt:lpstr>A mature terrestrial adult Tiger Salamander.  In our model these eat B and may or may not have other sources of food.      A</vt:lpstr>
      <vt:lpstr>A mature paedomorph.  These eat B and some Y. P</vt:lpstr>
      <vt:lpstr>What do we have to account for?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Some equations: note logistic growth of F</vt:lpstr>
      <vt:lpstr>Some equations: Note F,B, predator prey</vt:lpstr>
      <vt:lpstr>Some equations: when J eats B it uses  some of the energy to mature.</vt:lpstr>
      <vt:lpstr>Some equations: when K eats J,  some of the energy goes into producing Y</vt:lpstr>
      <vt:lpstr>Some equations: predators must have a death term</vt:lpstr>
      <vt:lpstr>Some equations: the points of morphological choice</vt:lpstr>
      <vt:lpstr>These run on big green and go to equilibrium: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What do I do now? </vt:lpstr>
    </vt:vector>
  </TitlesOfParts>
  <Company>Dartmouth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Dorothy Wallace</dc:creator>
  <cp:lastModifiedBy>Dorothy Wallace</cp:lastModifiedBy>
  <cp:revision>35</cp:revision>
  <dcterms:created xsi:type="dcterms:W3CDTF">2012-02-07T15:29:44Z</dcterms:created>
  <dcterms:modified xsi:type="dcterms:W3CDTF">2012-02-07T16:24:33Z</dcterms:modified>
</cp:coreProperties>
</file>