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embeddings/oleObject1.bin" ContentType="application/vnd.openxmlformats-officedocument.oleObject"/>
  <Override PartName="/ppt/theme/themeOverride6.xml" ContentType="application/vnd.openxmlformats-officedocument.themeOverride+xml"/>
  <Override PartName="/ppt/notesSlides/notesSlide10.xml" ContentType="application/vnd.openxmlformats-officedocument.presentationml.notesSlide+xml"/>
  <Override PartName="/ppt/embeddings/oleObject2.bin" ContentType="application/vnd.openxmlformats-officedocument.oleObject"/>
  <Override PartName="/ppt/theme/themeOverride7.xml" ContentType="application/vnd.openxmlformats-officedocument.themeOverride+xml"/>
  <Override PartName="/ppt/notesSlides/notesSlide11.xml" ContentType="application/vnd.openxmlformats-officedocument.presentationml.notesSlide+xml"/>
  <Override PartName="/ppt/embeddings/oleObject3.bin" ContentType="application/vnd.openxmlformats-officedocument.oleObject"/>
  <Override PartName="/ppt/theme/themeOverride8.xml" ContentType="application/vnd.openxmlformats-officedocument.themeOverride+xml"/>
  <Override PartName="/ppt/notesSlides/notesSlide12.xml" ContentType="application/vnd.openxmlformats-officedocument.presentationml.notesSlide+xml"/>
  <Override PartName="/ppt/embeddings/oleObject4.bin" ContentType="application/vnd.openxmlformats-officedocument.oleObject"/>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87" r:id="rId2"/>
    <p:sldId id="257" r:id="rId3"/>
    <p:sldId id="288" r:id="rId4"/>
    <p:sldId id="290" r:id="rId5"/>
    <p:sldId id="261" r:id="rId6"/>
    <p:sldId id="286" r:id="rId7"/>
    <p:sldId id="299" r:id="rId8"/>
    <p:sldId id="262" r:id="rId9"/>
    <p:sldId id="298" r:id="rId10"/>
    <p:sldId id="295" r:id="rId11"/>
    <p:sldId id="296" r:id="rId12"/>
    <p:sldId id="265" r:id="rId13"/>
    <p:sldId id="319" r:id="rId14"/>
    <p:sldId id="300" r:id="rId15"/>
    <p:sldId id="305" r:id="rId16"/>
    <p:sldId id="307" r:id="rId17"/>
    <p:sldId id="309" r:id="rId18"/>
    <p:sldId id="315" r:id="rId19"/>
    <p:sldId id="310" r:id="rId20"/>
    <p:sldId id="311" r:id="rId21"/>
    <p:sldId id="312" r:id="rId22"/>
    <p:sldId id="313" r:id="rId23"/>
    <p:sldId id="301" r:id="rId24"/>
    <p:sldId id="302" r:id="rId25"/>
    <p:sldId id="303" r:id="rId26"/>
    <p:sldId id="304" r:id="rId27"/>
    <p:sldId id="269" r:id="rId28"/>
    <p:sldId id="270" r:id="rId29"/>
    <p:sldId id="271" r:id="rId30"/>
    <p:sldId id="273" r:id="rId31"/>
    <p:sldId id="274" r:id="rId32"/>
    <p:sldId id="276" r:id="rId33"/>
    <p:sldId id="277" r:id="rId34"/>
    <p:sldId id="278" r:id="rId35"/>
    <p:sldId id="281" r:id="rId36"/>
    <p:sldId id="294" r:id="rId37"/>
    <p:sldId id="282" r:id="rId38"/>
    <p:sldId id="283" r:id="rId39"/>
    <p:sldId id="317" r:id="rId40"/>
    <p:sldId id="318" r:id="rId41"/>
    <p:sldId id="285" r:id="rId42"/>
  </p:sldIdLst>
  <p:sldSz cx="9144000" cy="6858000" type="screen4x3"/>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2" autoAdjust="0"/>
  </p:normalViewPr>
  <p:slideViewPr>
    <p:cSldViewPr snapToGrid="0" snapToObjects="1" showGuides="1">
      <p:cViewPr>
        <p:scale>
          <a:sx n="85" d="100"/>
          <a:sy n="85" d="100"/>
        </p:scale>
        <p:origin x="-224" y="-80"/>
      </p:cViewPr>
      <p:guideLst>
        <p:guide orient="horz" pos="2160"/>
        <p:guide pos="287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3DF8F-4490-EF49-A50A-CB8BF2F2D27D}" type="datetimeFigureOut">
              <a:rPr lang="en-US" smtClean="0"/>
              <a:t>8/6/14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1F5C6-7C3D-AE42-83A4-980DE2E8474A}" type="slidenum">
              <a:rPr lang="en-US" smtClean="0"/>
              <a:t>‹#›</a:t>
            </a:fld>
            <a:endParaRPr lang="en-US"/>
          </a:p>
        </p:txBody>
      </p:sp>
    </p:spTree>
    <p:extLst>
      <p:ext uri="{BB962C8B-B14F-4D97-AF65-F5344CB8AC3E}">
        <p14:creationId xmlns:p14="http://schemas.microsoft.com/office/powerpoint/2010/main" val="2983752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is answer</a:t>
            </a:r>
            <a:endParaRPr lang="en-US" dirty="0"/>
          </a:p>
        </p:txBody>
      </p:sp>
      <p:sp>
        <p:nvSpPr>
          <p:cNvPr id="4" name="Slide Number Placeholder 3"/>
          <p:cNvSpPr>
            <a:spLocks noGrp="1"/>
          </p:cNvSpPr>
          <p:nvPr>
            <p:ph type="sldNum" sz="quarter" idx="10"/>
          </p:nvPr>
        </p:nvSpPr>
        <p:spPr/>
        <p:txBody>
          <a:bodyPr/>
          <a:lstStyle/>
          <a:p>
            <a:fld id="{9F41F5C6-7C3D-AE42-83A4-980DE2E8474A}" type="slidenum">
              <a:rPr lang="en-US" smtClean="0"/>
              <a:t>16</a:t>
            </a:fld>
            <a:endParaRPr lang="en-US"/>
          </a:p>
        </p:txBody>
      </p:sp>
    </p:spTree>
    <p:extLst>
      <p:ext uri="{BB962C8B-B14F-4D97-AF65-F5344CB8AC3E}">
        <p14:creationId xmlns:p14="http://schemas.microsoft.com/office/powerpoint/2010/main" val="389591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FE4BC0F-B4A9-5C47-923F-86902E9D1681}" type="slidenum">
              <a:rPr lang="en-US" sz="1200"/>
              <a:pPr/>
              <a:t>33</a:t>
            </a:fld>
            <a:endParaRPr lang="en-US" sz="1200"/>
          </a:p>
        </p:txBody>
      </p:sp>
      <p:sp>
        <p:nvSpPr>
          <p:cNvPr id="91139" name="Rectangle 2"/>
          <p:cNvSpPr>
            <a:spLocks noGrp="1" noRot="1" noChangeAspect="1" noChangeArrowheads="1"/>
          </p:cNvSpPr>
          <p:nvPr>
            <p:ph type="sldImg"/>
          </p:nvPr>
        </p:nvSpPr>
        <p:spPr>
          <a:xfrm>
            <a:off x="1150938" y="692150"/>
            <a:ext cx="4556125" cy="3416300"/>
          </a:xfrm>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369D4B-6705-B349-B116-CDCDC7972AAC}" type="slidenum">
              <a:rPr lang="en-US" sz="1200"/>
              <a:pPr/>
              <a:t>34</a:t>
            </a:fld>
            <a:endParaRPr lang="en-US" sz="1200"/>
          </a:p>
        </p:txBody>
      </p:sp>
      <p:sp>
        <p:nvSpPr>
          <p:cNvPr id="93187" name="Rectangle 2"/>
          <p:cNvSpPr>
            <a:spLocks noGrp="1" noRot="1" noChangeAspect="1" noChangeArrowheads="1"/>
          </p:cNvSpPr>
          <p:nvPr>
            <p:ph type="sldImg"/>
          </p:nvPr>
        </p:nvSpPr>
        <p:spPr>
          <a:xfrm>
            <a:off x="1150938" y="692150"/>
            <a:ext cx="4556125" cy="341630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algn="ctr" eaLnBrk="1" hangingPunct="1"/>
            <a:r>
              <a:rPr lang="en-US">
                <a:ea typeface="ＭＳ Ｐゴシック" charset="0"/>
                <a:cs typeface="ＭＳ Ｐゴシック" charset="0"/>
              </a:rPr>
              <a:t>Asking Gender Before AP Calculus Test Hurts Girls, Helps Boys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501F375-45A9-2147-B856-7823024AC306}" type="slidenum">
              <a:rPr lang="en-US" sz="1200"/>
              <a:pPr/>
              <a:t>35</a:t>
            </a:fld>
            <a:endParaRPr lang="en-US" sz="1200"/>
          </a:p>
        </p:txBody>
      </p:sp>
      <p:sp>
        <p:nvSpPr>
          <p:cNvPr id="10752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107524"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7EE028-E831-FC4F-AC2E-3499BFF4871E}" type="slidenum">
              <a:rPr lang="en-US" sz="1200"/>
              <a:pPr/>
              <a:t>37</a:t>
            </a:fld>
            <a:endParaRPr lang="en-US" sz="1200"/>
          </a:p>
        </p:txBody>
      </p:sp>
      <p:sp>
        <p:nvSpPr>
          <p:cNvPr id="1157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115716"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87DBB63-ACBA-0E42-B3F3-54015159F2D7}" type="slidenum">
              <a:rPr lang="en-US" sz="1200"/>
              <a:pPr/>
              <a:t>38</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F5C6-7C3D-AE42-83A4-980DE2E8474A}" type="slidenum">
              <a:rPr lang="en-US" smtClean="0"/>
              <a:t>41</a:t>
            </a:fld>
            <a:endParaRPr lang="en-US"/>
          </a:p>
        </p:txBody>
      </p:sp>
    </p:spTree>
    <p:extLst>
      <p:ext uri="{BB962C8B-B14F-4D97-AF65-F5344CB8AC3E}">
        <p14:creationId xmlns:p14="http://schemas.microsoft.com/office/powerpoint/2010/main" val="292252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C is answer</a:t>
            </a:r>
          </a:p>
          <a:p>
            <a:endParaRPr lang="en-US"/>
          </a:p>
        </p:txBody>
      </p:sp>
      <p:sp>
        <p:nvSpPr>
          <p:cNvPr id="4" name="Slide Number Placeholder 3"/>
          <p:cNvSpPr>
            <a:spLocks noGrp="1"/>
          </p:cNvSpPr>
          <p:nvPr>
            <p:ph type="sldNum" sz="quarter" idx="10"/>
          </p:nvPr>
        </p:nvSpPr>
        <p:spPr/>
        <p:txBody>
          <a:bodyPr/>
          <a:lstStyle/>
          <a:p>
            <a:fld id="{9F41F5C6-7C3D-AE42-83A4-980DE2E8474A}" type="slidenum">
              <a:rPr lang="en-US" smtClean="0"/>
              <a:t>17</a:t>
            </a:fld>
            <a:endParaRPr lang="en-US"/>
          </a:p>
        </p:txBody>
      </p:sp>
    </p:spTree>
    <p:extLst>
      <p:ext uri="{BB962C8B-B14F-4D97-AF65-F5344CB8AC3E}">
        <p14:creationId xmlns:p14="http://schemas.microsoft.com/office/powerpoint/2010/main" val="100556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Comparisons of average results for studies reported in ref. 3. (</a:t>
            </a:r>
            <a:r>
              <a:rPr lang="en-GB" i="1">
                <a:latin typeface="Arial" charset="0"/>
                <a:cs typeface="msgothic" charset="0"/>
              </a:rPr>
              <a:t>A</a:t>
            </a:r>
            <a:r>
              <a:rPr lang="en-GB">
                <a:latin typeface="Arial" charset="0"/>
                <a:cs typeface="msgothic" charset="0"/>
              </a:rPr>
              <a:t>) Failure rates for the active learning courses and the lecture courses. (</a:t>
            </a:r>
            <a:r>
              <a:rPr lang="en-GB" i="1">
                <a:latin typeface="Arial" charset="0"/>
                <a:cs typeface="msgothic" charset="0"/>
              </a:rPr>
              <a:t>B</a:t>
            </a:r>
            <a:r>
              <a:rPr lang="en-GB">
                <a:latin typeface="Arial" charset="0"/>
                <a:cs typeface="msgothic" charset="0"/>
              </a:rPr>
              <a:t>) Shift in distribution of student scores on concept inventory tests.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4AC725-1EE6-B54A-A678-AB19AB28963D}" type="slidenum">
              <a:rPr lang="en-US" sz="1200"/>
              <a:pPr/>
              <a:t>27</a:t>
            </a:fld>
            <a:endParaRPr lang="en-US" sz="1200"/>
          </a:p>
        </p:txBody>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en-US">
              <a:solidFill>
                <a:srgbClr val="FFFD11"/>
              </a:solidFill>
              <a:ea typeface="ＭＳ Ｐゴシック" charset="0"/>
              <a:cs typeface="ＭＳ Ｐゴシック" charset="0"/>
            </a:endParaRPr>
          </a:p>
          <a:p>
            <a:pPr eaLnBrk="1" hangingPunct="1"/>
            <a:endParaRPr lang="en-US">
              <a:solidFill>
                <a:srgbClr val="FFFD11"/>
              </a:solidFill>
              <a:ea typeface="ＭＳ Ｐゴシック" charset="0"/>
              <a:cs typeface="ＭＳ Ｐゴシック" charset="0"/>
            </a:endParaRPr>
          </a:p>
        </p:txBody>
      </p:sp>
      <p:sp>
        <p:nvSpPr>
          <p:cNvPr id="62468"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3B187F-4F63-1047-A1E1-6456ED284A32}" type="slidenum">
              <a:rPr lang="en-US" sz="1200"/>
              <a:pPr/>
              <a:t>28</a:t>
            </a:fld>
            <a:endParaRPr lang="en-US" sz="1200"/>
          </a:p>
        </p:txBody>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en-US">
              <a:solidFill>
                <a:srgbClr val="FFFD11"/>
              </a:solidFill>
              <a:ea typeface="ＭＳ Ｐゴシック" charset="0"/>
              <a:cs typeface="ＭＳ Ｐゴシック" charset="0"/>
            </a:endParaRPr>
          </a:p>
          <a:p>
            <a:pPr eaLnBrk="1" hangingPunct="1"/>
            <a:endParaRPr lang="en-US">
              <a:solidFill>
                <a:srgbClr val="FFFD11"/>
              </a:solidFill>
              <a:ea typeface="ＭＳ Ｐゴシック" charset="0"/>
              <a:cs typeface="ＭＳ Ｐゴシック" charset="0"/>
            </a:endParaRPr>
          </a:p>
        </p:txBody>
      </p:sp>
      <p:sp>
        <p:nvSpPr>
          <p:cNvPr id="66564"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6661841-B765-DA4D-8638-3C8223BBFC1E}" type="slidenum">
              <a:rPr lang="en-US" sz="1200"/>
              <a:pPr/>
              <a:t>29</a:t>
            </a:fld>
            <a:endParaRPr lang="en-US" sz="120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B4D3B41-2333-304D-9190-419D19A388A4}" type="slidenum">
              <a:rPr lang="en-US" sz="1200"/>
              <a:pPr algn="r" eaLnBrk="1" hangingPunct="1"/>
              <a:t>29</a:t>
            </a:fld>
            <a:endParaRPr lang="en-US" sz="120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996D495-2274-4941-8719-3C83F7F8C548}" type="slidenum">
              <a:rPr lang="en-US" sz="1200"/>
              <a:pPr/>
              <a:t>30</a:t>
            </a:fld>
            <a:endParaRPr lang="en-US" sz="1200"/>
          </a:p>
        </p:txBody>
      </p:sp>
      <p:sp>
        <p:nvSpPr>
          <p:cNvPr id="78851" name="Rectangle 2"/>
          <p:cNvSpPr>
            <a:spLocks noGrp="1" noChangeArrowheads="1"/>
          </p:cNvSpPr>
          <p:nvPr>
            <p:ph type="body" idx="1"/>
          </p:nvPr>
        </p:nvSpPr>
        <p:spPr>
          <a:xfrm>
            <a:off x="0" y="4343400"/>
            <a:ext cx="6858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sz="1400">
              <a:ea typeface="ＭＳ Ｐゴシック" charset="0"/>
              <a:cs typeface="ＭＳ Ｐゴシック" charset="0"/>
            </a:endParaRPr>
          </a:p>
        </p:txBody>
      </p:sp>
      <p:sp>
        <p:nvSpPr>
          <p:cNvPr id="78852"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78659DE-5E79-1A45-BE46-55141C3573A0}" type="slidenum">
              <a:rPr lang="en-US" sz="1200"/>
              <a:pPr/>
              <a:t>31</a:t>
            </a:fld>
            <a:endParaRPr lang="en-US" sz="1200"/>
          </a:p>
        </p:txBody>
      </p:sp>
      <p:sp>
        <p:nvSpPr>
          <p:cNvPr id="80899" name="Rectangle 2"/>
          <p:cNvSpPr>
            <a:spLocks noGrp="1" noChangeArrowheads="1"/>
          </p:cNvSpPr>
          <p:nvPr>
            <p:ph type="body" idx="1"/>
          </p:nvPr>
        </p:nvSpPr>
        <p:spPr>
          <a:xfrm>
            <a:off x="0" y="4343400"/>
            <a:ext cx="6858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r>
              <a:rPr lang="en-US" sz="1400">
                <a:ea typeface="ＭＳ Ｐゴシック" charset="0"/>
                <a:cs typeface="ＭＳ Ｐゴシック" charset="0"/>
              </a:rPr>
              <a:t>An African American kid taking an IQ test, perhaps administered by a tester, feels wary that the test will reveal him to be as stupid or inferior as the stereotype alleges</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A girl called upon in math class may feel extra pressure to not confirm the stereotype that relative to the boys, she</a:t>
            </a:r>
            <a:r>
              <a:rPr lang="ja-JP" altLang="en-US" sz="1400">
                <a:ea typeface="ＭＳ Ｐゴシック" charset="0"/>
                <a:cs typeface="ＭＳ Ｐゴシック" charset="0"/>
              </a:rPr>
              <a:t>’</a:t>
            </a:r>
            <a:r>
              <a:rPr lang="en-US" sz="1400">
                <a:ea typeface="ＭＳ Ｐゴシック" charset="0"/>
                <a:cs typeface="ＭＳ Ｐゴシック" charset="0"/>
              </a:rPr>
              <a:t>s not good at math </a:t>
            </a:r>
          </a:p>
          <a:p>
            <a:pPr eaLnBrk="1" hangingPunct="1"/>
            <a:endParaRPr lang="en-US" sz="1400">
              <a:ea typeface="ＭＳ Ｐゴシック" charset="0"/>
              <a:cs typeface="ＭＳ Ｐゴシック" charset="0"/>
            </a:endParaRPr>
          </a:p>
          <a:p>
            <a:pPr eaLnBrk="1" hangingPunct="1"/>
            <a:r>
              <a:rPr lang="en-US" sz="1400">
                <a:ea typeface="ＭＳ Ｐゴシック" charset="0"/>
                <a:cs typeface="ＭＳ Ｐゴシック" charset="0"/>
              </a:rPr>
              <a:t>George W. Bush knows that lot</a:t>
            </a:r>
            <a:r>
              <a:rPr lang="ja-JP" altLang="en-US" sz="1400">
                <a:ea typeface="ＭＳ Ｐゴシック" charset="0"/>
                <a:cs typeface="ＭＳ Ｐゴシック" charset="0"/>
              </a:rPr>
              <a:t>’</a:t>
            </a:r>
            <a:r>
              <a:rPr lang="en-US" sz="1400">
                <a:ea typeface="ＭＳ Ｐゴシック" charset="0"/>
                <a:cs typeface="ＭＳ Ｐゴシック" charset="0"/>
              </a:rPr>
              <a:t>s of people doubt his intelligence; this may make public speaking </a:t>
            </a:r>
          </a:p>
        </p:txBody>
      </p:sp>
      <p:sp>
        <p:nvSpPr>
          <p:cNvPr id="80900"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826A8C-14AC-E44D-BFD6-7A4FA40010A4}" type="slidenum">
              <a:rPr lang="en-US" sz="1200"/>
              <a:pPr/>
              <a:t>32</a:t>
            </a:fld>
            <a:endParaRPr lang="en-US" sz="1200"/>
          </a:p>
        </p:txBody>
      </p:sp>
      <p:sp>
        <p:nvSpPr>
          <p:cNvPr id="8909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89092"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273979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30353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376417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0546EA-7008-AE40-884D-E8696FB76D5E}" type="slidenum">
              <a:rPr lang="en-US"/>
              <a:pPr/>
              <a:t>‹#›</a:t>
            </a:fld>
            <a:endParaRPr lang="en-US"/>
          </a:p>
        </p:txBody>
      </p:sp>
    </p:spTree>
    <p:extLst>
      <p:ext uri="{BB962C8B-B14F-4D97-AF65-F5344CB8AC3E}">
        <p14:creationId xmlns:p14="http://schemas.microsoft.com/office/powerpoint/2010/main" val="1048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8008E-2FA8-F84E-A233-E43E2DDEFC63}"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02674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8008E-2FA8-F84E-A233-E43E2DDEFC63}"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62279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8008E-2FA8-F84E-A233-E43E2DDEFC63}"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59991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8008E-2FA8-F84E-A233-E43E2DDEFC63}" type="datetimeFigureOut">
              <a:rPr lang="en-US" smtClean="0"/>
              <a:t>8/6/14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40809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8008E-2FA8-F84E-A233-E43E2DDEFC63}" type="datetimeFigureOut">
              <a:rPr lang="en-US" smtClean="0"/>
              <a:t>8/6/14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63361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008E-2FA8-F84E-A233-E43E2DDEFC63}" type="datetimeFigureOut">
              <a:rPr lang="en-US" smtClean="0"/>
              <a:t>8/6/14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2019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8008E-2FA8-F84E-A233-E43E2DDEFC63}"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377641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8008E-2FA8-F84E-A233-E43E2DDEFC63}"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63AB-01C7-FD46-894C-18F54FDA8F1B}" type="slidenum">
              <a:rPr lang="en-US" smtClean="0"/>
              <a:t>‹#›</a:t>
            </a:fld>
            <a:endParaRPr lang="en-US"/>
          </a:p>
        </p:txBody>
      </p:sp>
    </p:spTree>
    <p:extLst>
      <p:ext uri="{BB962C8B-B14F-4D97-AF65-F5344CB8AC3E}">
        <p14:creationId xmlns:p14="http://schemas.microsoft.com/office/powerpoint/2010/main" val="1262016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008E-2FA8-F84E-A233-E43E2DDEFC63}" type="datetimeFigureOut">
              <a:rPr lang="en-US" smtClean="0"/>
              <a:t>8/6/14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763AB-01C7-FD46-894C-18F54FDA8F1B}" type="slidenum">
              <a:rPr lang="en-US" smtClean="0"/>
              <a:t>‹#›</a:t>
            </a:fld>
            <a:endParaRPr lang="en-US"/>
          </a:p>
        </p:txBody>
      </p:sp>
    </p:spTree>
    <p:extLst>
      <p:ext uri="{BB962C8B-B14F-4D97-AF65-F5344CB8AC3E}">
        <p14:creationId xmlns:p14="http://schemas.microsoft.com/office/powerpoint/2010/main" val="261235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s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s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ont2v_LZ1E" TargetMode="External"/><Relationship Id="rId4" Type="http://schemas.openxmlformats.org/officeDocument/2006/relationships/hyperlink" Target="http://sites.dartmouth.edu/itd/2013/06/11/flipped-classroom-101/" TargetMode="External"/><Relationship Id="rId1" Type="http://schemas.openxmlformats.org/officeDocument/2006/relationships/slideLayout" Target="../slideLayouts/slideLayout2.xml"/><Relationship Id="rId2" Type="http://schemas.openxmlformats.org/officeDocument/2006/relationships/hyperlink" Target="http://www.dartmouth.edu/~dcal/workshops/twit_gen_desc.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1.xml"/><Relationship Id="rId6" Type="http://schemas.openxmlformats.org/officeDocument/2006/relationships/image" Target="../media/image5.png"/><Relationship Id="rId1" Type="http://schemas.openxmlformats.org/officeDocument/2006/relationships/tags" Target="../tags/tag2.xml"/><Relationship Id="rId2"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6.png"/><Relationship Id="rId1" Type="http://schemas.openxmlformats.org/officeDocument/2006/relationships/tags" Target="../tags/tag5.xml"/><Relationship Id="rId2"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image" Target="../media/image12.png"/><Relationship Id="rId1" Type="http://schemas.openxmlformats.org/officeDocument/2006/relationships/tags" Target="../tags/tag8.xml"/><Relationship Id="rId2"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image" Target="../media/image13.png"/><Relationship Id="rId1" Type="http://schemas.openxmlformats.org/officeDocument/2006/relationships/tags" Target="../tags/tag11.xml"/><Relationship Id="rId2"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image" Target="../media/image14.png"/><Relationship Id="rId1" Type="http://schemas.openxmlformats.org/officeDocument/2006/relationships/tags" Target="../tags/tag14.xml"/><Relationship Id="rId2" Type="http://schemas.openxmlformats.org/officeDocument/2006/relationships/tags" Target="../tags/tag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9.xml"/><Relationship Id="rId5" Type="http://schemas.openxmlformats.org/officeDocument/2006/relationships/oleObject" Target="../embeddings/oleObject1.bin"/><Relationship Id="rId6" Type="http://schemas.openxmlformats.org/officeDocument/2006/relationships/image" Target="../media/image15.emf"/><Relationship Id="rId1" Type="http://schemas.openxmlformats.org/officeDocument/2006/relationships/themeOverride" Target="../theme/themeOverride5.xml"/><Relationship Id="rId2"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0.xml"/><Relationship Id="rId5" Type="http://schemas.openxmlformats.org/officeDocument/2006/relationships/oleObject" Target="../embeddings/oleObject2.bin"/><Relationship Id="rId6" Type="http://schemas.openxmlformats.org/officeDocument/2006/relationships/image" Target="../media/image16.emf"/><Relationship Id="rId1" Type="http://schemas.openxmlformats.org/officeDocument/2006/relationships/themeOverride" Target="../theme/themeOverride6.xml"/><Relationship Id="rId2"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1.xml"/><Relationship Id="rId5" Type="http://schemas.openxmlformats.org/officeDocument/2006/relationships/oleObject" Target="../embeddings/oleObject3.bin"/><Relationship Id="rId6" Type="http://schemas.openxmlformats.org/officeDocument/2006/relationships/image" Target="../media/image17.emf"/><Relationship Id="rId1" Type="http://schemas.openxmlformats.org/officeDocument/2006/relationships/themeOverride" Target="../theme/themeOverride7.xml"/><Relationship Id="rId2"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2.xml"/><Relationship Id="rId5" Type="http://schemas.openxmlformats.org/officeDocument/2006/relationships/oleObject" Target="../embeddings/oleObject4.bin"/><Relationship Id="rId6" Type="http://schemas.openxmlformats.org/officeDocument/2006/relationships/image" Target="../media/image18.emf"/><Relationship Id="rId1" Type="http://schemas.openxmlformats.org/officeDocument/2006/relationships/themeOverride" Target="../theme/themeOverride8.xml"/><Relationship Id="rId2" Type="http://schemas.openxmlformats.org/officeDocument/2006/relationships/vmlDrawing" Target="../drawings/vmlDrawing4.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nas.org/content/111/23/8410" TargetMode="External"/><Relationship Id="rId4" Type="http://schemas.openxmlformats.org/officeDocument/2006/relationships/hyperlink" Target="http://www.pnas.org/content/111/23/8319" TargetMode="External"/><Relationship Id="rId5" Type="http://schemas.openxmlformats.org/officeDocument/2006/relationships/hyperlink" Target="http://www.cwsei.ubc.ca/resources/papers.htm" TargetMode="External"/><Relationship Id="rId6" Type="http://schemas.openxmlformats.org/officeDocument/2006/relationships/hyperlink" Target="http://www.academiccommons.org/2014/07/24/the-professor-and-the-instructional-designer-a-course-design-journey/" TargetMode="External"/><Relationship Id="rId7" Type="http://schemas.openxmlformats.org/officeDocument/2006/relationships/hyperlink" Target="http://www.cirtl.net/diversityresources" TargetMode="External"/><Relationship Id="rId8" Type="http://schemas.openxmlformats.org/officeDocument/2006/relationships/hyperlink" Target="https://implicit.harvard.edu/implicit/demo/"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dartmouth.edu/~dc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rtmouth.edu/~dcal/workshops/ts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9816"/>
            <a:ext cx="8229600" cy="1143000"/>
          </a:xfrm>
        </p:spPr>
        <p:txBody>
          <a:bodyPr/>
          <a:lstStyle/>
          <a:p>
            <a:r>
              <a:rPr lang="en-US" dirty="0" smtClean="0"/>
              <a:t>Hi! </a:t>
            </a:r>
            <a:endParaRPr lang="en-US" dirty="0"/>
          </a:p>
        </p:txBody>
      </p:sp>
    </p:spTree>
    <p:extLst>
      <p:ext uri="{BB962C8B-B14F-4D97-AF65-F5344CB8AC3E}">
        <p14:creationId xmlns:p14="http://schemas.microsoft.com/office/powerpoint/2010/main" val="1219932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Teaching Science Seminar</a:t>
            </a:r>
            <a:endParaRPr lang="en-US" dirty="0"/>
          </a:p>
        </p:txBody>
      </p:sp>
      <p:sp>
        <p:nvSpPr>
          <p:cNvPr id="3" name="Content Placeholder 2"/>
          <p:cNvSpPr>
            <a:spLocks noGrp="1"/>
          </p:cNvSpPr>
          <p:nvPr>
            <p:ph idx="1"/>
          </p:nvPr>
        </p:nvSpPr>
        <p:spPr>
          <a:xfrm>
            <a:off x="827836" y="1600200"/>
            <a:ext cx="7488328" cy="4525963"/>
          </a:xfrm>
        </p:spPr>
        <p:txBody>
          <a:bodyPr>
            <a:normAutofit/>
          </a:bodyPr>
          <a:lstStyle/>
          <a:p>
            <a:pPr marL="0" indent="0">
              <a:buNone/>
            </a:pPr>
            <a:r>
              <a:rPr lang="en-US" sz="2800" dirty="0"/>
              <a:t>Have you heard about team-based learning (TBL) but wonder how it might work in your classroom?  Ann Clark (Psychological and Brain Sciences) will lead a discussion about how she has implemented TBL in her classroom, student reaction to this </a:t>
            </a:r>
            <a:r>
              <a:rPr lang="en-US" sz="2800" dirty="0" smtClean="0"/>
              <a:t>format, </a:t>
            </a:r>
            <a:r>
              <a:rPr lang="en-US" sz="2800" dirty="0"/>
              <a:t>and lessons learned.</a:t>
            </a:r>
          </a:p>
        </p:txBody>
      </p:sp>
    </p:spTree>
    <p:extLst>
      <p:ext uri="{BB962C8B-B14F-4D97-AF65-F5344CB8AC3E}">
        <p14:creationId xmlns:p14="http://schemas.microsoft.com/office/powerpoint/2010/main" val="1696550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Teaching Science Seminar</a:t>
            </a:r>
            <a:endParaRPr lang="en-US" dirty="0"/>
          </a:p>
        </p:txBody>
      </p:sp>
      <p:sp>
        <p:nvSpPr>
          <p:cNvPr id="3" name="Content Placeholder 2"/>
          <p:cNvSpPr>
            <a:spLocks noGrp="1"/>
          </p:cNvSpPr>
          <p:nvPr>
            <p:ph idx="1"/>
          </p:nvPr>
        </p:nvSpPr>
        <p:spPr>
          <a:xfrm>
            <a:off x="827836" y="1600200"/>
            <a:ext cx="7488328" cy="4525963"/>
          </a:xfrm>
        </p:spPr>
        <p:txBody>
          <a:bodyPr>
            <a:normAutofit/>
          </a:bodyPr>
          <a:lstStyle/>
          <a:p>
            <a:pPr marL="0" indent="0">
              <a:buNone/>
            </a:pPr>
            <a:r>
              <a:rPr lang="en-US" sz="2800" dirty="0"/>
              <a:t>The session — a Master Class in science communication — will be led by Alan </a:t>
            </a:r>
            <a:r>
              <a:rPr lang="en-US" sz="2800" dirty="0" err="1"/>
              <a:t>Alda</a:t>
            </a:r>
            <a:r>
              <a:rPr lang="en-US" sz="2800" dirty="0"/>
              <a:t>, best known for his award-winning work in movies, theater and television. In this Seminar, </a:t>
            </a:r>
            <a:r>
              <a:rPr lang="en-US" sz="2800" dirty="0" err="1"/>
              <a:t>Alda</a:t>
            </a:r>
            <a:r>
              <a:rPr lang="en-US" sz="2800" dirty="0"/>
              <a:t> will describe his interest in helping scientists to communicate more clearly and vividly with the public, and will demonstrate his pioneering use of improvisational theater exercises to help scientists learn to connect more directly with people outside their field.</a:t>
            </a:r>
          </a:p>
        </p:txBody>
      </p:sp>
    </p:spTree>
    <p:extLst>
      <p:ext uri="{BB962C8B-B14F-4D97-AF65-F5344CB8AC3E}">
        <p14:creationId xmlns:p14="http://schemas.microsoft.com/office/powerpoint/2010/main" val="28635778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23011"/>
          </a:xfrm>
        </p:spPr>
        <p:txBody>
          <a:bodyPr>
            <a:normAutofit/>
          </a:bodyPr>
          <a:lstStyle/>
          <a:p>
            <a:r>
              <a:rPr lang="en-US" dirty="0" smtClean="0">
                <a:hlinkClick r:id="rId2"/>
              </a:rPr>
              <a:t>Teaching with Technology</a:t>
            </a:r>
            <a:r>
              <a:rPr lang="en-US" dirty="0" smtClean="0"/>
              <a:t> (TWIT)       </a:t>
            </a:r>
            <a:br>
              <a:rPr lang="en-US" dirty="0" smtClean="0"/>
            </a:br>
            <a:r>
              <a:rPr lang="en-US" sz="3600" dirty="0" smtClean="0"/>
              <a:t>(Educational Technologies Group)</a:t>
            </a:r>
            <a:endParaRPr lang="en-US" sz="3600" dirty="0"/>
          </a:p>
        </p:txBody>
      </p:sp>
      <p:sp>
        <p:nvSpPr>
          <p:cNvPr id="3" name="Content Placeholder 2"/>
          <p:cNvSpPr>
            <a:spLocks noGrp="1"/>
          </p:cNvSpPr>
          <p:nvPr>
            <p:ph idx="1"/>
          </p:nvPr>
        </p:nvSpPr>
        <p:spPr>
          <a:xfrm>
            <a:off x="1070306" y="1952294"/>
            <a:ext cx="7289381" cy="4758783"/>
          </a:xfrm>
        </p:spPr>
        <p:txBody>
          <a:bodyPr>
            <a:normAutofit fontScale="85000" lnSpcReduction="20000"/>
          </a:bodyPr>
          <a:lstStyle/>
          <a:p>
            <a:r>
              <a:rPr lang="en-US" dirty="0" err="1" smtClean="0"/>
              <a:t>iPads</a:t>
            </a:r>
            <a:endParaRPr lang="en-US" dirty="0" smtClean="0"/>
          </a:p>
          <a:p>
            <a:r>
              <a:rPr lang="en-US" dirty="0" smtClean="0"/>
              <a:t>Clickers</a:t>
            </a:r>
          </a:p>
          <a:p>
            <a:r>
              <a:rPr lang="en-US" dirty="0" smtClean="0"/>
              <a:t>Class blogs </a:t>
            </a:r>
          </a:p>
          <a:p>
            <a:r>
              <a:rPr lang="en-US" dirty="0" smtClean="0"/>
              <a:t>Smart pens</a:t>
            </a:r>
          </a:p>
          <a:p>
            <a:r>
              <a:rPr lang="en-US" dirty="0" err="1" smtClean="0"/>
              <a:t>Camtasia</a:t>
            </a:r>
            <a:r>
              <a:rPr lang="en-US" dirty="0" smtClean="0"/>
              <a:t> relay</a:t>
            </a:r>
          </a:p>
          <a:p>
            <a:r>
              <a:rPr lang="en-US" dirty="0" smtClean="0"/>
              <a:t>Pre-course/class surveys</a:t>
            </a:r>
          </a:p>
          <a:p>
            <a:r>
              <a:rPr lang="en-US" dirty="0" smtClean="0"/>
              <a:t>Mazur's </a:t>
            </a:r>
            <a:r>
              <a:rPr lang="en-US" dirty="0"/>
              <a:t>Just-In-Time Teaching </a:t>
            </a:r>
            <a:r>
              <a:rPr lang="en-US" dirty="0" smtClean="0"/>
              <a:t>method</a:t>
            </a:r>
          </a:p>
          <a:p>
            <a:pPr lvl="1"/>
            <a:r>
              <a:rPr lang="en-US" dirty="0">
                <a:hlinkClick r:id="rId3"/>
              </a:rPr>
              <a:t>https://www.youtube.com/watch?v=</a:t>
            </a:r>
            <a:r>
              <a:rPr lang="en-US" dirty="0" smtClean="0">
                <a:hlinkClick r:id="rId3"/>
              </a:rPr>
              <a:t>wont2v_LZ1E</a:t>
            </a:r>
            <a:endParaRPr lang="en-US" dirty="0" smtClean="0"/>
          </a:p>
          <a:p>
            <a:pPr marL="0" indent="0">
              <a:buNone/>
            </a:pPr>
            <a:r>
              <a:rPr lang="en-US" dirty="0" smtClean="0"/>
              <a:t>Flipped Classroom 101</a:t>
            </a:r>
          </a:p>
          <a:p>
            <a:pPr lvl="1"/>
            <a:r>
              <a:rPr lang="en-US" dirty="0">
                <a:hlinkClick r:id="rId4"/>
              </a:rPr>
              <a:t>http://</a:t>
            </a:r>
            <a:r>
              <a:rPr lang="en-US" dirty="0" err="1">
                <a:hlinkClick r:id="rId4"/>
              </a:rPr>
              <a:t>sites.dartmouth.edu</a:t>
            </a:r>
            <a:r>
              <a:rPr lang="en-US" dirty="0">
                <a:hlinkClick r:id="rId4"/>
              </a:rPr>
              <a:t>/</a:t>
            </a:r>
            <a:r>
              <a:rPr lang="en-US" dirty="0" err="1">
                <a:hlinkClick r:id="rId4"/>
              </a:rPr>
              <a:t>itd</a:t>
            </a:r>
            <a:r>
              <a:rPr lang="en-US" dirty="0">
                <a:hlinkClick r:id="rId4"/>
              </a:rPr>
              <a:t>/2013/06/11/flipped-classroom-101/</a:t>
            </a:r>
            <a:endParaRPr lang="en-US" dirty="0"/>
          </a:p>
          <a:p>
            <a:endParaRPr lang="en-US" dirty="0"/>
          </a:p>
        </p:txBody>
      </p:sp>
    </p:spTree>
    <p:extLst>
      <p:ext uri="{BB962C8B-B14F-4D97-AF65-F5344CB8AC3E}">
        <p14:creationId xmlns:p14="http://schemas.microsoft.com/office/powerpoint/2010/main" val="4229641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Technologies Group</a:t>
            </a:r>
            <a:endParaRPr lang="en-US" dirty="0"/>
          </a:p>
        </p:txBody>
      </p:sp>
      <p:sp>
        <p:nvSpPr>
          <p:cNvPr id="5" name="Content Placeholder 2"/>
          <p:cNvSpPr>
            <a:spLocks noGrp="1"/>
          </p:cNvSpPr>
          <p:nvPr>
            <p:ph idx="1"/>
          </p:nvPr>
        </p:nvSpPr>
        <p:spPr>
          <a:xfrm>
            <a:off x="457200" y="1195294"/>
            <a:ext cx="8229600" cy="5558118"/>
          </a:xfrm>
        </p:spPr>
        <p:txBody>
          <a:bodyPr>
            <a:normAutofit fontScale="70000" lnSpcReduction="20000"/>
          </a:bodyPr>
          <a:lstStyle/>
          <a:p>
            <a:r>
              <a:rPr lang="en-US" dirty="0" err="1" smtClean="0"/>
              <a:t>Pencasting</a:t>
            </a:r>
            <a:r>
              <a:rPr lang="en-US" dirty="0" smtClean="0"/>
              <a:t>/recording pre-class videos snippets and in-class sessions</a:t>
            </a:r>
          </a:p>
          <a:p>
            <a:pPr lvl="1"/>
            <a:r>
              <a:rPr lang="en-US" dirty="0" err="1" smtClean="0"/>
              <a:t>Livescribe</a:t>
            </a:r>
            <a:r>
              <a:rPr lang="en-US" dirty="0" smtClean="0"/>
              <a:t>/Echo Pens</a:t>
            </a:r>
          </a:p>
          <a:p>
            <a:pPr lvl="1"/>
            <a:r>
              <a:rPr lang="en-US" dirty="0" err="1" smtClean="0"/>
              <a:t>Camtasia</a:t>
            </a:r>
            <a:r>
              <a:rPr lang="en-US" dirty="0" smtClean="0"/>
              <a:t> Relay/Fuse</a:t>
            </a:r>
          </a:p>
          <a:p>
            <a:pPr lvl="1"/>
            <a:r>
              <a:rPr lang="en-US" dirty="0" err="1" smtClean="0"/>
              <a:t>iPad</a:t>
            </a:r>
            <a:r>
              <a:rPr lang="en-US" dirty="0" smtClean="0"/>
              <a:t> webcam/LEGO hack</a:t>
            </a:r>
          </a:p>
          <a:p>
            <a:r>
              <a:rPr lang="en-US" dirty="0" smtClean="0"/>
              <a:t>Just-in-Time feedback/teaching technologies</a:t>
            </a:r>
          </a:p>
          <a:p>
            <a:pPr lvl="1"/>
            <a:r>
              <a:rPr lang="en-US" dirty="0"/>
              <a:t>C</a:t>
            </a:r>
            <a:r>
              <a:rPr lang="en-US" dirty="0" smtClean="0"/>
              <a:t>lickers</a:t>
            </a:r>
          </a:p>
          <a:p>
            <a:pPr lvl="1"/>
            <a:r>
              <a:rPr lang="en-US" dirty="0" smtClean="0"/>
              <a:t>Lecture Tools</a:t>
            </a:r>
          </a:p>
          <a:p>
            <a:r>
              <a:rPr lang="en-US" dirty="0" smtClean="0"/>
              <a:t>Flipping strategies w/ online tools</a:t>
            </a:r>
          </a:p>
          <a:p>
            <a:pPr lvl="1"/>
            <a:r>
              <a:rPr lang="en-US" dirty="0" smtClean="0"/>
              <a:t>Khan Academy</a:t>
            </a:r>
          </a:p>
          <a:p>
            <a:r>
              <a:rPr lang="en-US" dirty="0" smtClean="0"/>
              <a:t>Canvas tools</a:t>
            </a:r>
          </a:p>
          <a:p>
            <a:pPr lvl="1"/>
            <a:r>
              <a:rPr lang="en-US" dirty="0" smtClean="0"/>
              <a:t>Blogs, Wikis, Journals</a:t>
            </a:r>
          </a:p>
          <a:p>
            <a:pPr lvl="2"/>
            <a:r>
              <a:rPr lang="en-US" dirty="0" smtClean="0"/>
              <a:t>reflecting on how they are learning &amp; feel about “””the math”””</a:t>
            </a:r>
          </a:p>
          <a:p>
            <a:pPr lvl="2"/>
            <a:r>
              <a:rPr lang="en-US" dirty="0" smtClean="0"/>
              <a:t>exploring real world applications/contexts for abstract math concepts</a:t>
            </a:r>
          </a:p>
          <a:p>
            <a:pPr lvl="1"/>
            <a:r>
              <a:rPr lang="en-US" dirty="0" smtClean="0"/>
              <a:t>Piazza Q&amp;A Tool</a:t>
            </a:r>
          </a:p>
          <a:p>
            <a:pPr lvl="1"/>
            <a:r>
              <a:rPr lang="en-US" dirty="0" smtClean="0"/>
              <a:t>Surveys/Quizzes</a:t>
            </a:r>
          </a:p>
          <a:p>
            <a:pPr lvl="2"/>
            <a:r>
              <a:rPr lang="en-US" dirty="0" smtClean="0"/>
              <a:t>pre-test/post-test</a:t>
            </a:r>
          </a:p>
          <a:p>
            <a:pPr marL="457200" lvl="1" indent="0">
              <a:buNone/>
            </a:pPr>
            <a:endParaRPr lang="en-US" dirty="0"/>
          </a:p>
        </p:txBody>
      </p:sp>
    </p:spTree>
    <p:extLst>
      <p:ext uri="{BB962C8B-B14F-4D97-AF65-F5344CB8AC3E}">
        <p14:creationId xmlns:p14="http://schemas.microsoft.com/office/powerpoint/2010/main" val="352333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help your students</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Active learning</a:t>
            </a:r>
          </a:p>
          <a:p>
            <a:r>
              <a:rPr lang="en-US" dirty="0"/>
              <a:t>Psychological interventions</a:t>
            </a:r>
          </a:p>
          <a:p>
            <a:r>
              <a:rPr lang="en-US" dirty="0" smtClean="0"/>
              <a:t>Lots </a:t>
            </a:r>
            <a:r>
              <a:rPr lang="en-US" dirty="0"/>
              <a:t>of </a:t>
            </a:r>
            <a:r>
              <a:rPr lang="en-US" dirty="0" smtClean="0"/>
              <a:t>assessments</a:t>
            </a:r>
            <a:endParaRPr lang="en-US" dirty="0"/>
          </a:p>
        </p:txBody>
      </p:sp>
      <p:pic>
        <p:nvPicPr>
          <p:cNvPr id="4" name="Picture 3" descr="Screen shot 2012-07-31 at 11.48.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235" y="3159317"/>
            <a:ext cx="2591050" cy="3443545"/>
          </a:xfrm>
          <a:prstGeom prst="rect">
            <a:avLst/>
          </a:prstGeom>
        </p:spPr>
      </p:pic>
      <p:pic>
        <p:nvPicPr>
          <p:cNvPr id="5" name="Picture 4" descr="Screen shot 2012-07-31 at 11.47.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855" y="3141649"/>
            <a:ext cx="2661439" cy="3461214"/>
          </a:xfrm>
          <a:prstGeom prst="rect">
            <a:avLst/>
          </a:prstGeom>
        </p:spPr>
      </p:pic>
    </p:spTree>
    <p:extLst>
      <p:ext uri="{BB962C8B-B14F-4D97-AF65-F5344CB8AC3E}">
        <p14:creationId xmlns:p14="http://schemas.microsoft.com/office/powerpoint/2010/main" val="39371488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Meta-</a:t>
            </a:r>
            <a:r>
              <a:rPr lang="en-US" dirty="0" smtClean="0"/>
              <a:t>analysis: Active </a:t>
            </a:r>
            <a:r>
              <a:rPr lang="en-US" dirty="0"/>
              <a:t>l</a:t>
            </a:r>
            <a:r>
              <a:rPr lang="en-US" dirty="0" smtClean="0"/>
              <a:t>earning and student performance in STEM</a:t>
            </a:r>
            <a:endParaRPr lang="en-US" dirty="0"/>
          </a:p>
        </p:txBody>
      </p:sp>
      <p:sp>
        <p:nvSpPr>
          <p:cNvPr id="3" name="Content Placeholder 2"/>
          <p:cNvSpPr>
            <a:spLocks noGrp="1"/>
          </p:cNvSpPr>
          <p:nvPr>
            <p:ph idx="1"/>
          </p:nvPr>
        </p:nvSpPr>
        <p:spPr>
          <a:xfrm>
            <a:off x="457200" y="1701800"/>
            <a:ext cx="8229600" cy="4525963"/>
          </a:xfrm>
        </p:spPr>
        <p:txBody>
          <a:bodyPr>
            <a:normAutofit fontScale="77500" lnSpcReduction="20000"/>
          </a:bodyPr>
          <a:lstStyle/>
          <a:p>
            <a:pPr marL="514350" indent="-514350">
              <a:buFont typeface="+mj-lt"/>
              <a:buAutoNum type="arabicPeriod"/>
            </a:pPr>
            <a:r>
              <a:rPr lang="en-US" dirty="0" smtClean="0"/>
              <a:t>Contrast </a:t>
            </a:r>
            <a:r>
              <a:rPr lang="en-US" dirty="0"/>
              <a:t>any </a:t>
            </a:r>
            <a:r>
              <a:rPr lang="en-US" dirty="0" smtClean="0"/>
              <a:t>active </a:t>
            </a:r>
            <a:r>
              <a:rPr lang="en-US" dirty="0"/>
              <a:t>learning </a:t>
            </a:r>
            <a:r>
              <a:rPr lang="en-US" dirty="0" smtClean="0"/>
              <a:t>intervention </a:t>
            </a:r>
            <a:r>
              <a:rPr lang="en-US" dirty="0"/>
              <a:t>with </a:t>
            </a:r>
            <a:r>
              <a:rPr lang="en-US" dirty="0" smtClean="0"/>
              <a:t>traditional lecturing (</a:t>
            </a:r>
            <a:r>
              <a:rPr lang="en-US" dirty="0"/>
              <a:t>same class and institution)</a:t>
            </a:r>
            <a:r>
              <a:rPr lang="en-US" dirty="0" smtClean="0"/>
              <a:t>; group </a:t>
            </a:r>
            <a:r>
              <a:rPr lang="en-US" dirty="0"/>
              <a:t>activities in class, worksheets/tutorials, clickers, PBL, studios </a:t>
            </a:r>
            <a:r>
              <a:rPr lang="en-US" dirty="0" smtClean="0"/>
              <a:t>…</a:t>
            </a:r>
          </a:p>
          <a:p>
            <a:pPr marL="514350" indent="-514350">
              <a:buFont typeface="+mj-lt"/>
              <a:buAutoNum type="arabicPeriod"/>
            </a:pPr>
            <a:r>
              <a:rPr lang="en-US" dirty="0" smtClean="0"/>
              <a:t>Occurred </a:t>
            </a:r>
            <a:r>
              <a:rPr lang="en-US" dirty="0"/>
              <a:t>in a </a:t>
            </a:r>
            <a:r>
              <a:rPr lang="en-US" dirty="0" smtClean="0"/>
              <a:t>regularly </a:t>
            </a:r>
            <a:r>
              <a:rPr lang="en-US" dirty="0"/>
              <a:t>scheduled course </a:t>
            </a:r>
            <a:r>
              <a:rPr lang="en-US" dirty="0" smtClean="0"/>
              <a:t>for </a:t>
            </a:r>
            <a:r>
              <a:rPr lang="en-US" dirty="0"/>
              <a:t>undergrads;</a:t>
            </a:r>
          </a:p>
          <a:p>
            <a:pPr marL="514350" indent="-514350">
              <a:buFont typeface="+mj-lt"/>
              <a:buAutoNum type="arabicPeriod"/>
            </a:pPr>
            <a:r>
              <a:rPr lang="en-US" dirty="0" smtClean="0"/>
              <a:t>Limited </a:t>
            </a:r>
            <a:r>
              <a:rPr lang="en-US" dirty="0"/>
              <a:t>to changes in the conduct of </a:t>
            </a:r>
            <a:r>
              <a:rPr lang="en-US" dirty="0" smtClean="0"/>
              <a:t>class </a:t>
            </a:r>
            <a:r>
              <a:rPr lang="en-US" dirty="0"/>
              <a:t>sessions </a:t>
            </a:r>
            <a:r>
              <a:rPr lang="en-US" dirty="0" smtClean="0"/>
              <a:t>(or recitation</a:t>
            </a:r>
            <a:r>
              <a:rPr lang="en-US" dirty="0"/>
              <a:t>/discussion); </a:t>
            </a:r>
          </a:p>
          <a:p>
            <a:pPr marL="514350" indent="-514350">
              <a:buFont typeface="+mj-lt"/>
              <a:buAutoNum type="arabicPeriod"/>
            </a:pPr>
            <a:r>
              <a:rPr lang="en-US" dirty="0" smtClean="0"/>
              <a:t>Involved </a:t>
            </a:r>
            <a:r>
              <a:rPr lang="en-US" dirty="0"/>
              <a:t>a course in </a:t>
            </a:r>
            <a:r>
              <a:rPr lang="en-US" dirty="0" smtClean="0"/>
              <a:t>STEM: </a:t>
            </a:r>
            <a:r>
              <a:rPr lang="en-US" dirty="0"/>
              <a:t>Astronomy, Bio, </a:t>
            </a:r>
            <a:r>
              <a:rPr lang="en-US" dirty="0" err="1"/>
              <a:t>Chem</a:t>
            </a:r>
            <a:r>
              <a:rPr lang="en-US" dirty="0"/>
              <a:t>, </a:t>
            </a:r>
            <a:r>
              <a:rPr lang="en-US" dirty="0" smtClean="0"/>
              <a:t>CS, </a:t>
            </a:r>
            <a:r>
              <a:rPr lang="en-US" dirty="0"/>
              <a:t>Engineering, Geo, Math, Physics, Psych, Stats; </a:t>
            </a:r>
          </a:p>
          <a:p>
            <a:pPr marL="514350" indent="-514350">
              <a:buFont typeface="+mj-lt"/>
              <a:buAutoNum type="arabicPeriod"/>
            </a:pPr>
            <a:r>
              <a:rPr lang="en-US" dirty="0" smtClean="0"/>
              <a:t>Included </a:t>
            </a:r>
            <a:r>
              <a:rPr lang="en-US" dirty="0"/>
              <a:t>data on some aspect of </a:t>
            </a:r>
            <a:r>
              <a:rPr lang="en-US" dirty="0" smtClean="0"/>
              <a:t>academic performance — exam</a:t>
            </a:r>
            <a:r>
              <a:rPr lang="en-US" dirty="0"/>
              <a:t>/concept inventory scores or failure rates (DFW)</a:t>
            </a:r>
            <a:r>
              <a:rPr lang="en-US" dirty="0" smtClean="0"/>
              <a:t>.</a:t>
            </a:r>
          </a:p>
          <a:p>
            <a:pPr marL="514350" indent="-514350">
              <a:buFont typeface="+mj-lt"/>
              <a:buAutoNum type="arabicPeriod"/>
            </a:pPr>
            <a:endParaRPr lang="en-US" dirty="0"/>
          </a:p>
          <a:p>
            <a:pPr marL="0" indent="0">
              <a:buNone/>
            </a:pPr>
            <a:r>
              <a:rPr lang="en-US" dirty="0" smtClean="0"/>
              <a:t>642 papers considered, 225 met criteria and were analyzed</a:t>
            </a:r>
            <a:endParaRPr lang="en-US" dirty="0"/>
          </a:p>
        </p:txBody>
      </p:sp>
      <p:sp>
        <p:nvSpPr>
          <p:cNvPr id="4" name="TextBox 3"/>
          <p:cNvSpPr txBox="1"/>
          <p:nvPr/>
        </p:nvSpPr>
        <p:spPr>
          <a:xfrm>
            <a:off x="1786959" y="6213180"/>
            <a:ext cx="7342094" cy="646331"/>
          </a:xfrm>
          <a:prstGeom prst="rect">
            <a:avLst/>
          </a:prstGeom>
          <a:noFill/>
        </p:spPr>
        <p:txBody>
          <a:bodyPr wrap="square" rtlCol="0">
            <a:spAutoFit/>
          </a:bodyPr>
          <a:lstStyle/>
          <a:p>
            <a:r>
              <a:rPr lang="en-US" i="1" dirty="0"/>
              <a:t>Freeman S, et al. (2014</a:t>
            </a:r>
            <a:r>
              <a:rPr lang="en-US" i="1" dirty="0" smtClean="0"/>
              <a:t>). </a:t>
            </a:r>
            <a:r>
              <a:rPr lang="en-US" i="1" dirty="0" err="1"/>
              <a:t>Proc</a:t>
            </a:r>
            <a:r>
              <a:rPr lang="en-US" i="1" dirty="0"/>
              <a:t> </a:t>
            </a:r>
            <a:r>
              <a:rPr lang="en-US" i="1" dirty="0" err="1"/>
              <a:t>Natl</a:t>
            </a:r>
            <a:r>
              <a:rPr lang="en-US" i="1" dirty="0"/>
              <a:t> </a:t>
            </a:r>
            <a:r>
              <a:rPr lang="en-US" i="1" dirty="0" err="1"/>
              <a:t>Acad</a:t>
            </a:r>
            <a:r>
              <a:rPr lang="en-US" i="1" dirty="0"/>
              <a:t> </a:t>
            </a:r>
            <a:r>
              <a:rPr lang="en-US" i="1" dirty="0" err="1"/>
              <a:t>Sci</a:t>
            </a:r>
            <a:r>
              <a:rPr lang="en-US" i="1" dirty="0"/>
              <a:t> USA, 10.1073/pnas.</a:t>
            </a:r>
            <a:r>
              <a:rPr lang="en-US" i="1" dirty="0" smtClean="0"/>
              <a:t>1319030111</a:t>
            </a:r>
          </a:p>
          <a:p>
            <a:r>
              <a:rPr lang="en-US" i="1" dirty="0"/>
              <a:t>ELI webinar: Evidence-Based Teaching: The Next Generation: ELIWEB148</a:t>
            </a:r>
          </a:p>
        </p:txBody>
      </p:sp>
    </p:spTree>
    <p:extLst>
      <p:ext uri="{BB962C8B-B14F-4D97-AF65-F5344CB8AC3E}">
        <p14:creationId xmlns:p14="http://schemas.microsoft.com/office/powerpoint/2010/main" val="34894929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lstStyle/>
          <a:p>
            <a:pPr eaLnBrk="1" hangingPunct="1"/>
            <a:r>
              <a:rPr lang="en-US" dirty="0" smtClean="0">
                <a:latin typeface="Calibri" charset="0"/>
                <a:ea typeface="MS PGothic" charset="0"/>
              </a:rPr>
              <a:t>Which statement is true?</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393700" y="1574800"/>
            <a:ext cx="8229600" cy="4525963"/>
          </a:xfrm>
        </p:spPr>
        <p:txBody>
          <a:bodyPr/>
          <a:lstStyle/>
          <a:p>
            <a:pPr marL="514350" indent="-514350" eaLnBrk="1" hangingPunct="1">
              <a:buFont typeface="Arial" charset="0"/>
              <a:buAutoNum type="alphaUcPeriod"/>
            </a:pPr>
            <a:r>
              <a:rPr lang="en-US" dirty="0" smtClean="0">
                <a:latin typeface="Calibri" charset="0"/>
                <a:ea typeface="MS PGothic" charset="0"/>
              </a:rPr>
              <a:t>Average exam scores decreased by 7% in active learning sections compared to lecture</a:t>
            </a:r>
          </a:p>
          <a:p>
            <a:pPr marL="514350" indent="-514350">
              <a:buFont typeface="Arial" charset="0"/>
              <a:buAutoNum type="alphaUcPeriod"/>
            </a:pPr>
            <a:r>
              <a:rPr lang="en-US" dirty="0">
                <a:latin typeface="Calibri" charset="0"/>
                <a:ea typeface="MS PGothic" charset="0"/>
              </a:rPr>
              <a:t>Average exam scores were no different in active learning sections compared to </a:t>
            </a:r>
            <a:r>
              <a:rPr lang="en-US" dirty="0" smtClean="0">
                <a:latin typeface="Calibri" charset="0"/>
                <a:ea typeface="MS PGothic" charset="0"/>
              </a:rPr>
              <a:t>lecture</a:t>
            </a:r>
          </a:p>
          <a:p>
            <a:pPr marL="514350" indent="-514350">
              <a:buFont typeface="Arial" charset="0"/>
              <a:buAutoNum type="alphaUcPeriod"/>
            </a:pPr>
            <a:r>
              <a:rPr lang="en-US" dirty="0">
                <a:latin typeface="Calibri" charset="0"/>
                <a:ea typeface="MS PGothic" charset="0"/>
              </a:rPr>
              <a:t>Average exam scores </a:t>
            </a:r>
            <a:r>
              <a:rPr lang="en-US" dirty="0" smtClean="0">
                <a:latin typeface="Calibri" charset="0"/>
                <a:ea typeface="MS PGothic" charset="0"/>
              </a:rPr>
              <a:t>increased </a:t>
            </a:r>
            <a:r>
              <a:rPr lang="en-US" dirty="0">
                <a:latin typeface="Calibri" charset="0"/>
                <a:ea typeface="MS PGothic" charset="0"/>
              </a:rPr>
              <a:t>by </a:t>
            </a:r>
            <a:r>
              <a:rPr lang="en-US" dirty="0" smtClean="0">
                <a:latin typeface="Calibri" charset="0"/>
                <a:ea typeface="MS PGothic" charset="0"/>
              </a:rPr>
              <a:t>6% </a:t>
            </a:r>
            <a:r>
              <a:rPr lang="en-US" dirty="0">
                <a:latin typeface="Calibri" charset="0"/>
                <a:ea typeface="MS PGothic" charset="0"/>
              </a:rPr>
              <a:t>in active learning sections compared to lecture</a:t>
            </a:r>
          </a:p>
          <a:p>
            <a:pPr marL="514350" indent="-514350">
              <a:buFont typeface="Arial" charset="0"/>
              <a:buAutoNum type="alphaUcPeriod"/>
            </a:pPr>
            <a:r>
              <a:rPr lang="en-US" dirty="0">
                <a:latin typeface="Calibri" charset="0"/>
                <a:ea typeface="MS PGothic" charset="0"/>
              </a:rPr>
              <a:t>Average exam scores increased by </a:t>
            </a:r>
            <a:r>
              <a:rPr lang="en-US" dirty="0" smtClean="0">
                <a:latin typeface="Calibri" charset="0"/>
                <a:ea typeface="MS PGothic" charset="0"/>
              </a:rPr>
              <a:t>14% </a:t>
            </a:r>
            <a:r>
              <a:rPr lang="en-US" dirty="0">
                <a:latin typeface="Calibri" charset="0"/>
                <a:ea typeface="MS PGothic" charset="0"/>
              </a:rPr>
              <a:t>in active learning sections compared to lecture</a:t>
            </a:r>
          </a:p>
        </p:txBody>
      </p:sp>
      <p:pic>
        <p:nvPicPr>
          <p:cNvPr id="3" name="TPChart" descr="763B5E213E534C0D863F0E0C78E27F76Chart2014080614130605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574800"/>
            <a:ext cx="4572000" cy="5143500"/>
          </a:xfrm>
          <a:prstGeom prst="rect">
            <a:avLst/>
          </a:prstGeom>
        </p:spPr>
      </p:pic>
      <p:sp>
        <p:nvSpPr>
          <p:cNvPr id="5" name="TextBox 4"/>
          <p:cNvSpPr txBox="1"/>
          <p:nvPr/>
        </p:nvSpPr>
        <p:spPr>
          <a:xfrm>
            <a:off x="1" y="6488668"/>
            <a:ext cx="2779058" cy="369332"/>
          </a:xfrm>
          <a:prstGeom prst="rect">
            <a:avLst/>
          </a:prstGeom>
          <a:noFill/>
        </p:spPr>
        <p:txBody>
          <a:bodyPr wrap="square" rtlCol="0">
            <a:spAutoFit/>
          </a:bodyPr>
          <a:lstStyle/>
          <a:p>
            <a:r>
              <a:rPr lang="en-US" i="1" dirty="0"/>
              <a:t>Freeman S, et al. (2014</a:t>
            </a:r>
            <a:r>
              <a:rPr lang="en-US" i="1" dirty="0" smtClean="0"/>
              <a:t>) </a:t>
            </a:r>
            <a:endParaRPr lang="en-US" i="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lstStyle/>
          <a:p>
            <a:r>
              <a:rPr lang="en-US" dirty="0">
                <a:latin typeface="Calibri" charset="0"/>
                <a:ea typeface="MS PGothic" charset="0"/>
              </a:rPr>
              <a:t>Which statement is true?</a:t>
            </a:r>
          </a:p>
        </p:txBody>
      </p:sp>
      <p:sp>
        <p:nvSpPr>
          <p:cNvPr id="2051" name="TPAnswers"/>
          <p:cNvSpPr>
            <a:spLocks noGrp="1"/>
          </p:cNvSpPr>
          <p:nvPr>
            <p:ph idx="1"/>
            <p:custDataLst>
              <p:tags r:id="rId2"/>
            </p:custDataLst>
          </p:nvPr>
        </p:nvSpPr>
        <p:spPr>
          <a:xfrm>
            <a:off x="457200" y="1600200"/>
            <a:ext cx="8229600" cy="4525963"/>
          </a:xfrm>
        </p:spPr>
        <p:txBody>
          <a:bodyPr>
            <a:normAutofit fontScale="85000" lnSpcReduction="20000"/>
          </a:bodyPr>
          <a:lstStyle/>
          <a:p>
            <a:pPr marL="514350" indent="-514350">
              <a:buFont typeface="Arial" charset="0"/>
              <a:buAutoNum type="alphaUcPeriod"/>
            </a:pPr>
            <a:r>
              <a:rPr lang="en-US" dirty="0">
                <a:latin typeface="Calibri" charset="0"/>
                <a:ea typeface="MS PGothic" charset="0"/>
              </a:rPr>
              <a:t>Students in classes with active </a:t>
            </a:r>
            <a:r>
              <a:rPr lang="en-US" dirty="0" smtClean="0">
                <a:latin typeface="Calibri" charset="0"/>
                <a:ea typeface="MS PGothic" charset="0"/>
              </a:rPr>
              <a:t>learning were </a:t>
            </a:r>
            <a:r>
              <a:rPr lang="en-US" dirty="0">
                <a:latin typeface="Calibri" charset="0"/>
                <a:ea typeface="MS PGothic" charset="0"/>
              </a:rPr>
              <a:t>1.5 times more likely to fail than students in classes with </a:t>
            </a:r>
            <a:r>
              <a:rPr lang="en-US" dirty="0" smtClean="0">
                <a:latin typeface="Calibri" charset="0"/>
                <a:ea typeface="MS PGothic" charset="0"/>
              </a:rPr>
              <a:t>traditional lecturing</a:t>
            </a:r>
          </a:p>
          <a:p>
            <a:pPr marL="514350" indent="-514350">
              <a:buFont typeface="Arial" charset="0"/>
              <a:buAutoNum type="alphaUcPeriod"/>
            </a:pPr>
            <a:r>
              <a:rPr lang="en-US" dirty="0" smtClean="0">
                <a:latin typeface="Calibri" charset="0"/>
                <a:ea typeface="MS PGothic" charset="0"/>
              </a:rPr>
              <a:t>Students </a:t>
            </a:r>
            <a:r>
              <a:rPr lang="en-US" dirty="0">
                <a:latin typeface="Calibri" charset="0"/>
                <a:ea typeface="MS PGothic" charset="0"/>
              </a:rPr>
              <a:t>in classes with traditional lecturing were </a:t>
            </a:r>
            <a:r>
              <a:rPr lang="en-US" dirty="0" smtClean="0">
                <a:latin typeface="Calibri" charset="0"/>
                <a:ea typeface="MS PGothic" charset="0"/>
              </a:rPr>
              <a:t>no more </a:t>
            </a:r>
            <a:r>
              <a:rPr lang="en-US" dirty="0">
                <a:latin typeface="Calibri" charset="0"/>
                <a:ea typeface="MS PGothic" charset="0"/>
              </a:rPr>
              <a:t>likely to fail than students in classes with active learning</a:t>
            </a:r>
          </a:p>
          <a:p>
            <a:pPr marL="514350" indent="-514350">
              <a:buFont typeface="Arial" charset="0"/>
              <a:buAutoNum type="alphaUcPeriod"/>
            </a:pPr>
            <a:r>
              <a:rPr lang="en-US" dirty="0">
                <a:latin typeface="Calibri" charset="0"/>
                <a:ea typeface="MS PGothic" charset="0"/>
              </a:rPr>
              <a:t>Students in classes with traditional lecturing were 1</a:t>
            </a:r>
            <a:r>
              <a:rPr lang="en-US" dirty="0" smtClean="0">
                <a:latin typeface="Calibri" charset="0"/>
                <a:ea typeface="MS PGothic" charset="0"/>
              </a:rPr>
              <a:t>.5 </a:t>
            </a:r>
            <a:r>
              <a:rPr lang="en-US" dirty="0">
                <a:latin typeface="Calibri" charset="0"/>
                <a:ea typeface="MS PGothic" charset="0"/>
              </a:rPr>
              <a:t>times more likely to fail than students in classes with active learning</a:t>
            </a:r>
          </a:p>
          <a:p>
            <a:pPr marL="514350" indent="-514350">
              <a:buFont typeface="Arial" charset="0"/>
              <a:buAutoNum type="alphaUcPeriod"/>
            </a:pPr>
            <a:r>
              <a:rPr lang="en-US" dirty="0">
                <a:latin typeface="Calibri" charset="0"/>
                <a:ea typeface="MS PGothic" charset="0"/>
              </a:rPr>
              <a:t>Students in classes with traditional lecturing were 4</a:t>
            </a:r>
            <a:r>
              <a:rPr lang="en-US" dirty="0" smtClean="0">
                <a:latin typeface="Calibri" charset="0"/>
                <a:ea typeface="MS PGothic" charset="0"/>
              </a:rPr>
              <a:t> </a:t>
            </a:r>
            <a:r>
              <a:rPr lang="en-US" dirty="0">
                <a:latin typeface="Calibri" charset="0"/>
                <a:ea typeface="MS PGothic" charset="0"/>
              </a:rPr>
              <a:t>times more likely to fail than students in classes with active learning</a:t>
            </a:r>
          </a:p>
        </p:txBody>
      </p:sp>
      <p:pic>
        <p:nvPicPr>
          <p:cNvPr id="3" name="TPChart" descr="C8F9BE68EAC84CD69E5A10A7711C3CE0Chart2014080614174453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5" name="TextBox 4"/>
          <p:cNvSpPr txBox="1"/>
          <p:nvPr/>
        </p:nvSpPr>
        <p:spPr>
          <a:xfrm>
            <a:off x="1" y="6518550"/>
            <a:ext cx="2779058" cy="369332"/>
          </a:xfrm>
          <a:prstGeom prst="rect">
            <a:avLst/>
          </a:prstGeom>
          <a:noFill/>
        </p:spPr>
        <p:txBody>
          <a:bodyPr wrap="square" rtlCol="0">
            <a:spAutoFit/>
          </a:bodyPr>
          <a:lstStyle/>
          <a:p>
            <a:r>
              <a:rPr lang="en-US" i="1" dirty="0"/>
              <a:t>Freeman S, et al. (2014</a:t>
            </a:r>
            <a:r>
              <a:rPr lang="en-US" i="1" dirty="0" smtClean="0"/>
              <a:t>) </a:t>
            </a:r>
            <a:endParaRPr lang="en-US" i="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7997"/>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Comparisons of average results for studies reported in ref. 3.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241" y="272272"/>
            <a:ext cx="4546699" cy="62379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0720" y="6510184"/>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Wieman</a:t>
            </a:r>
            <a:r>
              <a:rPr lang="en-GB" sz="1100" b="1" dirty="0">
                <a:latin typeface="Arial" charset="0"/>
              </a:rPr>
              <a:t> C E PNAS 2014;111:8319-8320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National Academy of Sciences</a:t>
            </a:r>
          </a:p>
        </p:txBody>
      </p:sp>
    </p:spTree>
    <p:extLst>
      <p:ext uri="{BB962C8B-B14F-4D97-AF65-F5344CB8AC3E}">
        <p14:creationId xmlns:p14="http://schemas.microsoft.com/office/powerpoint/2010/main" val="12502168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05 at 8.31.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4941"/>
            <a:ext cx="8997696" cy="6858000"/>
          </a:xfrm>
          <a:prstGeom prst="rect">
            <a:avLst/>
          </a:prstGeom>
        </p:spPr>
      </p:pic>
      <p:sp>
        <p:nvSpPr>
          <p:cNvPr id="6" name="TextBox 5"/>
          <p:cNvSpPr txBox="1"/>
          <p:nvPr/>
        </p:nvSpPr>
        <p:spPr>
          <a:xfrm>
            <a:off x="18678" y="6230466"/>
            <a:ext cx="4060264" cy="646331"/>
          </a:xfrm>
          <a:prstGeom prst="rect">
            <a:avLst/>
          </a:prstGeom>
          <a:noFill/>
        </p:spPr>
        <p:txBody>
          <a:bodyPr wrap="square" rtlCol="0">
            <a:spAutoFit/>
          </a:bodyPr>
          <a:lstStyle/>
          <a:p>
            <a:r>
              <a:rPr lang="en-US" dirty="0" smtClean="0"/>
              <a:t>(ELI </a:t>
            </a:r>
            <a:r>
              <a:rPr lang="en-US" dirty="0"/>
              <a:t>webinar: Evidence-Based Teaching: The Next Generation: </a:t>
            </a:r>
            <a:r>
              <a:rPr lang="en-US" dirty="0" smtClean="0"/>
              <a:t>ELIWEB148)</a:t>
            </a:r>
            <a:endParaRPr lang="en-US" dirty="0"/>
          </a:p>
        </p:txBody>
      </p:sp>
    </p:spTree>
    <p:extLst>
      <p:ext uri="{BB962C8B-B14F-4D97-AF65-F5344CB8AC3E}">
        <p14:creationId xmlns:p14="http://schemas.microsoft.com/office/powerpoint/2010/main" val="1051543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b="1" dirty="0" smtClean="0"/>
              <a:t>Reflect on math camp &amp; course </a:t>
            </a:r>
          </a:p>
          <a:p>
            <a:pPr lvl="0"/>
            <a:r>
              <a:rPr lang="en-US" b="1" dirty="0" smtClean="0"/>
              <a:t>Discuss what’s </a:t>
            </a:r>
            <a:r>
              <a:rPr lang="en-US" b="1" dirty="0"/>
              <a:t>available at </a:t>
            </a:r>
            <a:r>
              <a:rPr lang="en-US" b="1" dirty="0" smtClean="0"/>
              <a:t>DCAL and Ed Tech </a:t>
            </a:r>
            <a:r>
              <a:rPr lang="en-US" b="1" dirty="0"/>
              <a:t>and why </a:t>
            </a:r>
            <a:r>
              <a:rPr lang="en-US" b="1" dirty="0" smtClean="0"/>
              <a:t>you should visit us</a:t>
            </a:r>
            <a:endParaRPr lang="en-US" dirty="0"/>
          </a:p>
          <a:p>
            <a:pPr lvl="1"/>
            <a:r>
              <a:rPr lang="en-US" b="1" dirty="0"/>
              <a:t>A</a:t>
            </a:r>
            <a:r>
              <a:rPr lang="en-US" b="1" dirty="0" smtClean="0"/>
              <a:t>ctive Learning; Innovative Teaching</a:t>
            </a:r>
          </a:p>
          <a:p>
            <a:pPr lvl="1"/>
            <a:r>
              <a:rPr lang="en-US" b="1" dirty="0" smtClean="0"/>
              <a:t>Psychological Interventions</a:t>
            </a:r>
          </a:p>
          <a:p>
            <a:pPr lvl="2"/>
            <a:r>
              <a:rPr lang="en-US" b="1" dirty="0" smtClean="0"/>
              <a:t>stereotype threat </a:t>
            </a:r>
            <a:endParaRPr lang="en-US" dirty="0"/>
          </a:p>
          <a:p>
            <a:pPr lvl="1"/>
            <a:r>
              <a:rPr lang="en-US" b="1" dirty="0" smtClean="0"/>
              <a:t>Assessments</a:t>
            </a:r>
          </a:p>
          <a:p>
            <a:pPr lvl="1"/>
            <a:r>
              <a:rPr lang="en-US" b="1" dirty="0" smtClean="0"/>
              <a:t>Resources</a:t>
            </a:r>
            <a:endParaRPr lang="en-US" dirty="0"/>
          </a:p>
        </p:txBody>
      </p:sp>
    </p:spTree>
    <p:extLst>
      <p:ext uri="{BB962C8B-B14F-4D97-AF65-F5344CB8AC3E}">
        <p14:creationId xmlns:p14="http://schemas.microsoft.com/office/powerpoint/2010/main" val="3788422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05 at 8.36.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196"/>
          </a:xfrm>
          <a:prstGeom prst="rect">
            <a:avLst/>
          </a:prstGeom>
        </p:spPr>
      </p:pic>
      <p:sp>
        <p:nvSpPr>
          <p:cNvPr id="6" name="TextBox 5"/>
          <p:cNvSpPr txBox="1"/>
          <p:nvPr/>
        </p:nvSpPr>
        <p:spPr>
          <a:xfrm>
            <a:off x="7560235" y="6485864"/>
            <a:ext cx="1583765" cy="369332"/>
          </a:xfrm>
          <a:prstGeom prst="rect">
            <a:avLst/>
          </a:prstGeom>
          <a:noFill/>
        </p:spPr>
        <p:txBody>
          <a:bodyPr wrap="square" rtlCol="0">
            <a:spAutoFit/>
          </a:bodyPr>
          <a:lstStyle/>
          <a:p>
            <a:r>
              <a:rPr lang="en-US" dirty="0" smtClean="0"/>
              <a:t>(EELIWEB148)</a:t>
            </a:r>
            <a:endParaRPr lang="en-US" dirty="0"/>
          </a:p>
        </p:txBody>
      </p:sp>
    </p:spTree>
    <p:extLst>
      <p:ext uri="{BB962C8B-B14F-4D97-AF65-F5344CB8AC3E}">
        <p14:creationId xmlns:p14="http://schemas.microsoft.com/office/powerpoint/2010/main" val="3335635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05 at 8.38.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8148" cy="6858000"/>
          </a:xfrm>
          <a:prstGeom prst="rect">
            <a:avLst/>
          </a:prstGeom>
        </p:spPr>
      </p:pic>
      <p:sp>
        <p:nvSpPr>
          <p:cNvPr id="6" name="TextBox 5"/>
          <p:cNvSpPr txBox="1"/>
          <p:nvPr/>
        </p:nvSpPr>
        <p:spPr>
          <a:xfrm>
            <a:off x="0" y="6517140"/>
            <a:ext cx="1583765" cy="369332"/>
          </a:xfrm>
          <a:prstGeom prst="rect">
            <a:avLst/>
          </a:prstGeom>
          <a:noFill/>
        </p:spPr>
        <p:txBody>
          <a:bodyPr wrap="square" rtlCol="0">
            <a:spAutoFit/>
          </a:bodyPr>
          <a:lstStyle/>
          <a:p>
            <a:r>
              <a:rPr lang="en-US" dirty="0" smtClean="0"/>
              <a:t>(EELIWEB148)</a:t>
            </a:r>
            <a:endParaRPr lang="en-US" dirty="0"/>
          </a:p>
        </p:txBody>
      </p:sp>
    </p:spTree>
    <p:extLst>
      <p:ext uri="{BB962C8B-B14F-4D97-AF65-F5344CB8AC3E}">
        <p14:creationId xmlns:p14="http://schemas.microsoft.com/office/powerpoint/2010/main" val="28340513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p:txBody>
          <a:bodyPr/>
          <a:lstStyle/>
          <a:p>
            <a:r>
              <a:rPr lang="en-US" dirty="0" smtClean="0"/>
              <a:t>Active learning seems to help, what else can we do?</a:t>
            </a:r>
          </a:p>
          <a:p>
            <a:pPr marL="0" indent="0">
              <a:buNone/>
            </a:pPr>
            <a:r>
              <a:rPr lang="en-US" i="1" dirty="0" smtClean="0"/>
              <a:t>(Hint: paper - Psychological </a:t>
            </a:r>
            <a:r>
              <a:rPr lang="en-US" i="1" dirty="0"/>
              <a:t>insights for improved physics </a:t>
            </a:r>
            <a:r>
              <a:rPr lang="en-US" i="1" dirty="0" smtClean="0"/>
              <a:t>teaching)</a:t>
            </a:r>
            <a:endParaRPr lang="en-US" i="1" dirty="0"/>
          </a:p>
          <a:p>
            <a:pPr marL="0" indent="0">
              <a:buNone/>
            </a:pPr>
            <a:endParaRPr lang="en-US" dirty="0"/>
          </a:p>
        </p:txBody>
      </p:sp>
    </p:spTree>
    <p:extLst>
      <p:ext uri="{BB962C8B-B14F-4D97-AF65-F5344CB8AC3E}">
        <p14:creationId xmlns:p14="http://schemas.microsoft.com/office/powerpoint/2010/main" val="23909125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dirty="0" smtClean="0">
                <a:latin typeface="Calibri" charset="0"/>
                <a:ea typeface="MS PGothic" charset="0"/>
              </a:rPr>
              <a:t>Were you ever invited to an extra help session for a class? </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457200" y="1600200"/>
            <a:ext cx="4114800" cy="4525963"/>
          </a:xfrm>
        </p:spPr>
        <p:txBody>
          <a:bodyPr/>
          <a:lstStyle/>
          <a:p>
            <a:pPr marL="514350" indent="-514350" eaLnBrk="1" hangingPunct="1">
              <a:buFont typeface="Arial" charset="0"/>
              <a:buAutoNum type="alphaUcPeriod"/>
            </a:pPr>
            <a:r>
              <a:rPr lang="en-US" dirty="0" smtClean="0">
                <a:latin typeface="Calibri" charset="0"/>
                <a:ea typeface="MS PGothic" charset="0"/>
              </a:rPr>
              <a:t>yes</a:t>
            </a:r>
          </a:p>
          <a:p>
            <a:pPr marL="514350" indent="-514350" eaLnBrk="1" hangingPunct="1">
              <a:buFont typeface="Arial" charset="0"/>
              <a:buAutoNum type="alphaUcPeriod"/>
            </a:pPr>
            <a:r>
              <a:rPr lang="en-US" dirty="0" smtClean="0">
                <a:latin typeface="Calibri" charset="0"/>
                <a:ea typeface="MS PGothic" charset="0"/>
              </a:rPr>
              <a:t>no</a:t>
            </a:r>
          </a:p>
        </p:txBody>
      </p:sp>
      <p:pic>
        <p:nvPicPr>
          <p:cNvPr id="3" name="TPChart" descr="516E6D647D4B470BAC9DC5927B268BD9Chart20140806142325033.png"/>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457200" y="846138"/>
            <a:ext cx="8229600" cy="1143000"/>
          </a:xfrm>
        </p:spPr>
        <p:txBody>
          <a:bodyPr>
            <a:normAutofit fontScale="90000"/>
          </a:bodyPr>
          <a:lstStyle/>
          <a:p>
            <a:pPr eaLnBrk="1" hangingPunct="1"/>
            <a:r>
              <a:rPr lang="en-US" dirty="0" smtClean="0">
                <a:latin typeface="Calibri" charset="0"/>
                <a:ea typeface="MS PGothic" charset="0"/>
              </a:rPr>
              <a:t>Were you ever told how difficult a class would be by the instructor at the beginning of the course?</a:t>
            </a:r>
            <a:br>
              <a:rPr lang="en-US" dirty="0" smtClean="0">
                <a:latin typeface="Calibri" charset="0"/>
                <a:ea typeface="MS PGothic" charset="0"/>
              </a:rPr>
            </a:b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457200" y="2892530"/>
            <a:ext cx="4114800" cy="3233633"/>
          </a:xfrm>
        </p:spPr>
        <p:txBody>
          <a:bodyPr/>
          <a:lstStyle/>
          <a:p>
            <a:pPr marL="514350" indent="-514350" eaLnBrk="1" hangingPunct="1">
              <a:buFont typeface="Arial" charset="0"/>
              <a:buAutoNum type="alphaUcPeriod"/>
            </a:pPr>
            <a:r>
              <a:rPr lang="en-US" dirty="0" smtClean="0">
                <a:latin typeface="Calibri" charset="0"/>
                <a:ea typeface="MS PGothic" charset="0"/>
              </a:rPr>
              <a:t>Yes, more than once</a:t>
            </a:r>
          </a:p>
          <a:p>
            <a:pPr marL="514350" indent="-514350" eaLnBrk="1" hangingPunct="1">
              <a:buFont typeface="Arial" charset="0"/>
              <a:buAutoNum type="alphaUcPeriod"/>
            </a:pPr>
            <a:r>
              <a:rPr lang="en-US" dirty="0" smtClean="0">
                <a:latin typeface="Calibri" charset="0"/>
                <a:ea typeface="MS PGothic" charset="0"/>
              </a:rPr>
              <a:t>Yes, once</a:t>
            </a:r>
          </a:p>
          <a:p>
            <a:pPr marL="514350" indent="-514350" eaLnBrk="1" hangingPunct="1">
              <a:buFont typeface="Arial" charset="0"/>
              <a:buAutoNum type="alphaUcPeriod"/>
            </a:pPr>
            <a:r>
              <a:rPr lang="en-US" dirty="0" smtClean="0">
                <a:latin typeface="Calibri" charset="0"/>
                <a:ea typeface="MS PGothic" charset="0"/>
              </a:rPr>
              <a:t>No</a:t>
            </a:r>
          </a:p>
        </p:txBody>
      </p:sp>
      <p:pic>
        <p:nvPicPr>
          <p:cNvPr id="3" name="TPChart" descr="2385A3EA289B46C6A0387A915262E6D4Chart20140806142406345.png"/>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dirty="0" smtClean="0">
                <a:latin typeface="Calibri" charset="0"/>
                <a:ea typeface="MS PGothic" charset="0"/>
              </a:rPr>
              <a:t>Were you ever in a class where the instructor “over-praised” students?</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457200" y="1600200"/>
            <a:ext cx="4114800" cy="4525963"/>
          </a:xfrm>
        </p:spPr>
        <p:txBody>
          <a:bodyPr/>
          <a:lstStyle/>
          <a:p>
            <a:pPr marL="514350" indent="-514350" eaLnBrk="1" hangingPunct="1">
              <a:buFont typeface="Arial" charset="0"/>
              <a:buAutoNum type="alphaUcPeriod"/>
            </a:pPr>
            <a:r>
              <a:rPr lang="en-US" dirty="0" smtClean="0">
                <a:latin typeface="Calibri" charset="0"/>
                <a:ea typeface="MS PGothic" charset="0"/>
              </a:rPr>
              <a:t>Yes</a:t>
            </a:r>
          </a:p>
          <a:p>
            <a:pPr marL="514350" indent="-514350" eaLnBrk="1" hangingPunct="1">
              <a:buFont typeface="Arial" charset="0"/>
              <a:buAutoNum type="alphaUcPeriod"/>
            </a:pPr>
            <a:r>
              <a:rPr lang="en-US" dirty="0" smtClean="0">
                <a:latin typeface="Calibri" charset="0"/>
                <a:ea typeface="MS PGothic" charset="0"/>
              </a:rPr>
              <a:t>No</a:t>
            </a:r>
          </a:p>
          <a:p>
            <a:pPr marL="514350" indent="-514350" eaLnBrk="1" hangingPunct="1">
              <a:buFont typeface="Arial" charset="0"/>
              <a:buAutoNum type="alphaUcPeriod"/>
            </a:pPr>
            <a:endParaRPr lang="en-US" dirty="0">
              <a:latin typeface="Calibri" charset="0"/>
              <a:ea typeface="MS PGothic" charset="0"/>
            </a:endParaRPr>
          </a:p>
        </p:txBody>
      </p:sp>
      <p:pic>
        <p:nvPicPr>
          <p:cNvPr id="3" name="TPChart" descr="44C9B84B86644F6A9D0E2D1BA4353AA1Chart20140806142457725.png"/>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Recap</a:t>
            </a:r>
            <a:endParaRPr lang="en-US" dirty="0"/>
          </a:p>
        </p:txBody>
      </p:sp>
      <p:sp>
        <p:nvSpPr>
          <p:cNvPr id="3" name="Content Placeholder 2"/>
          <p:cNvSpPr>
            <a:spLocks noGrp="1"/>
          </p:cNvSpPr>
          <p:nvPr>
            <p:ph idx="1"/>
          </p:nvPr>
        </p:nvSpPr>
        <p:spPr/>
        <p:txBody>
          <a:bodyPr/>
          <a:lstStyle/>
          <a:p>
            <a:r>
              <a:rPr lang="en-US" dirty="0" smtClean="0"/>
              <a:t>Work with a partner to list as many things as you can remember about the article “Psychological insights for improved physics teaching”</a:t>
            </a:r>
          </a:p>
          <a:p>
            <a:endParaRPr lang="en-US" dirty="0"/>
          </a:p>
        </p:txBody>
      </p:sp>
    </p:spTree>
    <p:extLst>
      <p:ext uri="{BB962C8B-B14F-4D97-AF65-F5344CB8AC3E}">
        <p14:creationId xmlns:p14="http://schemas.microsoft.com/office/powerpoint/2010/main" val="4232222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4"/>
          <p:cNvSpPr>
            <a:spLocks noGrp="1"/>
          </p:cNvSpPr>
          <p:nvPr>
            <p:ph idx="1"/>
          </p:nvPr>
        </p:nvSpPr>
        <p:spPr>
          <a:xfrm>
            <a:off x="685800" y="2162616"/>
            <a:ext cx="7772400" cy="2590800"/>
          </a:xfrm>
        </p:spPr>
        <p:txBody>
          <a:bodyPr/>
          <a:lstStyle/>
          <a:p>
            <a:pPr eaLnBrk="1" hangingPunct="1">
              <a:lnSpc>
                <a:spcPct val="80000"/>
              </a:lnSpc>
              <a:buClr>
                <a:schemeClr val="tx1"/>
              </a:buClr>
              <a:buFont typeface="Wingdings" charset="0"/>
              <a:buNone/>
            </a:pPr>
            <a:r>
              <a:rPr lang="en-US" sz="2800" dirty="0">
                <a:solidFill>
                  <a:srgbClr val="301C2C"/>
                </a:solidFill>
                <a:latin typeface="Arial" charset="0"/>
                <a:ea typeface="ＭＳ Ｐゴシック" charset="0"/>
                <a:cs typeface="ＭＳ Ｐゴシック" charset="0"/>
              </a:rPr>
              <a:t>Your perspectives resulting from an intersection of multiple social identities</a:t>
            </a:r>
          </a:p>
          <a:p>
            <a:pPr eaLnBrk="1" hangingPunct="1">
              <a:lnSpc>
                <a:spcPct val="80000"/>
              </a:lnSpc>
              <a:buClr>
                <a:schemeClr val="tx1"/>
              </a:buClr>
              <a:buFont typeface="Wingdings" charset="0"/>
              <a:buNone/>
            </a:pPr>
            <a:endParaRPr lang="en-US" sz="2800" dirty="0">
              <a:solidFill>
                <a:srgbClr val="301C2C"/>
              </a:solidFill>
              <a:latin typeface="Arial" charset="0"/>
              <a:ea typeface="ＭＳ Ｐゴシック" charset="0"/>
              <a:cs typeface="ＭＳ Ｐゴシック" charset="0"/>
            </a:endParaRPr>
          </a:p>
          <a:p>
            <a:pPr eaLnBrk="1" hangingPunct="1">
              <a:lnSpc>
                <a:spcPct val="80000"/>
              </a:lnSpc>
              <a:buClr>
                <a:schemeClr val="tx1"/>
              </a:buClr>
              <a:buFont typeface="Wingdings" charset="0"/>
              <a:buNone/>
            </a:pPr>
            <a:r>
              <a:rPr lang="en-US" sz="2800" dirty="0">
                <a:solidFill>
                  <a:srgbClr val="301C2C"/>
                </a:solidFill>
                <a:latin typeface="Arial" charset="0"/>
                <a:ea typeface="ＭＳ Ｐゴシック" charset="0"/>
                <a:cs typeface="ＭＳ Ｐゴシック" charset="0"/>
              </a:rPr>
              <a:t>Your experiences as a function of dynamics created by and resulting from membership in multiple social groups</a:t>
            </a:r>
          </a:p>
        </p:txBody>
      </p:sp>
      <p:sp>
        <p:nvSpPr>
          <p:cNvPr id="61443" name="Title 3"/>
          <p:cNvSpPr>
            <a:spLocks noGrp="1"/>
          </p:cNvSpPr>
          <p:nvPr>
            <p:ph type="title"/>
          </p:nvPr>
        </p:nvSpPr>
        <p:spPr>
          <a:xfrm>
            <a:off x="457200" y="395582"/>
            <a:ext cx="8229600" cy="1143000"/>
          </a:xfrm>
        </p:spPr>
        <p:txBody>
          <a:bodyPr>
            <a:normAutofit fontScale="90000"/>
          </a:bodyPr>
          <a:lstStyle/>
          <a:p>
            <a:r>
              <a:rPr lang="en-US" dirty="0">
                <a:solidFill>
                  <a:srgbClr val="301C2C"/>
                </a:solidFill>
                <a:latin typeface="Arial" charset="0"/>
                <a:ea typeface="ＭＳ Ｐゴシック" charset="0"/>
                <a:cs typeface="ＭＳ Ｐゴシック" charset="0"/>
              </a:rPr>
              <a:t>Your </a:t>
            </a:r>
            <a:r>
              <a:rPr lang="en-US" dirty="0" smtClean="0">
                <a:solidFill>
                  <a:srgbClr val="301C2C"/>
                </a:solidFill>
                <a:latin typeface="Arial" charset="0"/>
                <a:ea typeface="ＭＳ Ｐゴシック" charset="0"/>
                <a:cs typeface="ＭＳ Ｐゴシック" charset="0"/>
              </a:rPr>
              <a:t>teaching </a:t>
            </a:r>
            <a:br>
              <a:rPr lang="en-US" dirty="0" smtClean="0">
                <a:solidFill>
                  <a:srgbClr val="301C2C"/>
                </a:solidFill>
                <a:latin typeface="Arial" charset="0"/>
                <a:ea typeface="ＭＳ Ｐゴシック" charset="0"/>
                <a:cs typeface="ＭＳ Ｐゴシック" charset="0"/>
              </a:rPr>
            </a:br>
            <a:r>
              <a:rPr lang="en-US" i="1" dirty="0" smtClean="0">
                <a:solidFill>
                  <a:srgbClr val="301C2C"/>
                </a:solidFill>
                <a:latin typeface="Arial" charset="0"/>
                <a:ea typeface="ＭＳ Ｐゴシック" charset="0"/>
                <a:cs typeface="ＭＳ Ｐゴシック" charset="0"/>
              </a:rPr>
              <a:t>(and student learning) </a:t>
            </a:r>
            <a:br>
              <a:rPr lang="en-US" i="1" dirty="0" smtClean="0">
                <a:solidFill>
                  <a:srgbClr val="301C2C"/>
                </a:solidFill>
                <a:latin typeface="Arial" charset="0"/>
                <a:ea typeface="ＭＳ Ｐゴシック" charset="0"/>
                <a:cs typeface="ＭＳ Ｐゴシック" charset="0"/>
              </a:rPr>
            </a:br>
            <a:r>
              <a:rPr lang="en-US" dirty="0" smtClean="0">
                <a:solidFill>
                  <a:srgbClr val="301C2C"/>
                </a:solidFill>
                <a:latin typeface="Arial" charset="0"/>
                <a:ea typeface="ＭＳ Ｐゴシック" charset="0"/>
                <a:cs typeface="ＭＳ Ｐゴシック" charset="0"/>
              </a:rPr>
              <a:t>is </a:t>
            </a:r>
            <a:r>
              <a:rPr lang="en-US" dirty="0">
                <a:solidFill>
                  <a:srgbClr val="301C2C"/>
                </a:solidFill>
                <a:latin typeface="Arial" charset="0"/>
                <a:ea typeface="ＭＳ Ｐゴシック" charset="0"/>
                <a:cs typeface="ＭＳ Ｐゴシック" charset="0"/>
              </a:rPr>
              <a:t>influenced by</a:t>
            </a:r>
          </a:p>
        </p:txBody>
      </p:sp>
      <p:sp>
        <p:nvSpPr>
          <p:cNvPr id="61444" name="TextBox 9"/>
          <p:cNvSpPr txBox="1">
            <a:spLocks noChangeArrowheads="1"/>
          </p:cNvSpPr>
          <p:nvPr/>
        </p:nvSpPr>
        <p:spPr bwMode="auto">
          <a:xfrm>
            <a:off x="5383213" y="6505575"/>
            <a:ext cx="357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rgbClr val="301C2C"/>
                </a:solidFill>
              </a:rPr>
              <a:t>(slide based on Angela Byars-Winston, Aug 2003)</a:t>
            </a:r>
          </a:p>
        </p:txBody>
      </p:sp>
      <p:sp>
        <p:nvSpPr>
          <p:cNvPr id="2" name="TextBox 1"/>
          <p:cNvSpPr txBox="1"/>
          <p:nvPr/>
        </p:nvSpPr>
        <p:spPr>
          <a:xfrm>
            <a:off x="378042" y="5019245"/>
            <a:ext cx="8384201" cy="1200329"/>
          </a:xfrm>
          <a:prstGeom prst="rect">
            <a:avLst/>
          </a:prstGeom>
          <a:noFill/>
          <a:ln>
            <a:solidFill>
              <a:schemeClr val="bg2"/>
            </a:solidFill>
          </a:ln>
        </p:spPr>
        <p:txBody>
          <a:bodyPr wrap="none" rtlCol="0">
            <a:spAutoFit/>
          </a:bodyPr>
          <a:lstStyle/>
          <a:p>
            <a:pPr algn="ctr"/>
            <a:r>
              <a:rPr lang="en-US" sz="3600" i="1" dirty="0" smtClean="0">
                <a:solidFill>
                  <a:srgbClr val="000000"/>
                </a:solidFill>
              </a:rPr>
              <a:t>What did you notice during math camp?</a:t>
            </a:r>
          </a:p>
          <a:p>
            <a:pPr algn="ctr"/>
            <a:r>
              <a:rPr lang="en-US" sz="3600" i="1" dirty="0" smtClean="0">
                <a:solidFill>
                  <a:srgbClr val="000000"/>
                </a:solidFill>
              </a:rPr>
              <a:t>(or at Dartmouth or the Upper Valley or…?)  </a:t>
            </a:r>
            <a:endParaRPr lang="en-US" sz="3600" i="1" dirty="0">
              <a:solidFill>
                <a:srgbClr val="000000"/>
              </a:solidFill>
            </a:endParaRP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295400"/>
          </a:xfrm>
          <a:noFill/>
        </p:spPr>
        <p:txBody>
          <a:bodyPr lIns="90487" tIns="44450" rIns="90487" bIns="44450">
            <a:normAutofit fontScale="90000"/>
          </a:bodyPr>
          <a:lstStyle/>
          <a:p>
            <a:pPr eaLnBrk="1" hangingPunct="1"/>
            <a:r>
              <a:rPr lang="en-US" sz="4000">
                <a:solidFill>
                  <a:srgbClr val="01007B"/>
                </a:solidFill>
                <a:latin typeface="Arial" charset="0"/>
                <a:ea typeface="ＭＳ Ｐゴシック" charset="0"/>
                <a:cs typeface="ＭＳ Ｐゴシック" charset="0"/>
              </a:rPr>
              <a:t>Under-Performance of Women In Math &amp; Science</a:t>
            </a:r>
            <a:endParaRPr lang="en-US">
              <a:latin typeface="Arial" charset="0"/>
              <a:ea typeface="ＭＳ Ｐゴシック" charset="0"/>
              <a:cs typeface="ＭＳ Ｐゴシック" charset="0"/>
            </a:endParaRPr>
          </a:p>
        </p:txBody>
      </p:sp>
      <p:sp>
        <p:nvSpPr>
          <p:cNvPr id="65539" name="Text Box 3"/>
          <p:cNvSpPr txBox="1">
            <a:spLocks noChangeArrowheads="1"/>
          </p:cNvSpPr>
          <p:nvPr/>
        </p:nvSpPr>
        <p:spPr bwMode="auto">
          <a:xfrm>
            <a:off x="1050925" y="19954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800">
              <a:latin typeface="Times" charset="0"/>
            </a:endParaRPr>
          </a:p>
        </p:txBody>
      </p:sp>
      <p:sp>
        <p:nvSpPr>
          <p:cNvPr id="284676" name="Text Box 4"/>
          <p:cNvSpPr txBox="1">
            <a:spLocks noChangeArrowheads="1"/>
          </p:cNvSpPr>
          <p:nvPr/>
        </p:nvSpPr>
        <p:spPr bwMode="auto">
          <a:xfrm>
            <a:off x="381000" y="1497013"/>
            <a:ext cx="8229600" cy="1200150"/>
          </a:xfrm>
          <a:prstGeom prst="rect">
            <a:avLst/>
          </a:prstGeom>
          <a:solidFill>
            <a:schemeClr val="hlink"/>
          </a:solidFill>
          <a:ln w="12700">
            <a:solidFill>
              <a:srgbClr val="00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01C2C"/>
                </a:solidFill>
                <a:latin typeface="Times" charset="0"/>
              </a:rPr>
              <a:t>While outperforming men in all other areas of academia, </a:t>
            </a:r>
          </a:p>
          <a:p>
            <a:r>
              <a:rPr lang="en-US">
                <a:solidFill>
                  <a:srgbClr val="301C2C"/>
                </a:solidFill>
                <a:latin typeface="Times" charset="0"/>
              </a:rPr>
              <a:t>women earn less than 25% of the degrees in </a:t>
            </a:r>
          </a:p>
          <a:p>
            <a:r>
              <a:rPr lang="en-US">
                <a:solidFill>
                  <a:srgbClr val="301C2C"/>
                </a:solidFill>
                <a:latin typeface="Times" charset="0"/>
              </a:rPr>
              <a:t>Computer Science, Physics, and Engineering</a:t>
            </a:r>
            <a:endParaRPr lang="en-US" sz="2800">
              <a:solidFill>
                <a:srgbClr val="301C2C"/>
              </a:solidFill>
              <a:latin typeface="Times" charset="0"/>
            </a:endParaRPr>
          </a:p>
        </p:txBody>
      </p:sp>
      <p:sp>
        <p:nvSpPr>
          <p:cNvPr id="284677" name="Text Box 5"/>
          <p:cNvSpPr txBox="1">
            <a:spLocks noChangeArrowheads="1"/>
          </p:cNvSpPr>
          <p:nvPr/>
        </p:nvSpPr>
        <p:spPr bwMode="auto">
          <a:xfrm>
            <a:off x="381000" y="2716213"/>
            <a:ext cx="8229600" cy="1627187"/>
          </a:xfrm>
          <a:prstGeom prst="rect">
            <a:avLst/>
          </a:prstGeom>
          <a:solidFill>
            <a:srgbClr val="FF9900"/>
          </a:solidFill>
          <a:ln w="12700">
            <a:solidFill>
              <a:srgbClr val="00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01C2C"/>
                </a:solidFill>
                <a:latin typeface="Times" charset="0"/>
              </a:rPr>
              <a:t>College: women perform worse on standardized tests of mathematics but do well in their courses; </a:t>
            </a:r>
          </a:p>
          <a:p>
            <a:r>
              <a:rPr lang="en-US">
                <a:solidFill>
                  <a:srgbClr val="301C2C"/>
                </a:solidFill>
                <a:latin typeface="Times" charset="0"/>
              </a:rPr>
              <a:t>far fewer choose math/ hard science majors</a:t>
            </a:r>
          </a:p>
          <a:p>
            <a:endParaRPr lang="en-US" sz="2800">
              <a:solidFill>
                <a:srgbClr val="301C2C"/>
              </a:solidFill>
              <a:latin typeface="Times" charset="0"/>
            </a:endParaRPr>
          </a:p>
        </p:txBody>
      </p:sp>
      <p:sp>
        <p:nvSpPr>
          <p:cNvPr id="284678" name="Text Box 6"/>
          <p:cNvSpPr txBox="1">
            <a:spLocks noChangeArrowheads="1"/>
          </p:cNvSpPr>
          <p:nvPr/>
        </p:nvSpPr>
        <p:spPr bwMode="auto">
          <a:xfrm>
            <a:off x="381000" y="4087813"/>
            <a:ext cx="8229600" cy="1190625"/>
          </a:xfrm>
          <a:prstGeom prst="rect">
            <a:avLst/>
          </a:prstGeom>
          <a:solidFill>
            <a:srgbClr val="FFFD11"/>
          </a:solidFill>
          <a:ln w="3175">
            <a:solidFill>
              <a:srgbClr val="000000"/>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301C2C"/>
                </a:solidFill>
                <a:latin typeface="Times" charset="0"/>
              </a:rPr>
              <a:t>Middle School: Girls earn equally high grades but begin to lose confidence in math abilities; </a:t>
            </a:r>
          </a:p>
          <a:p>
            <a:r>
              <a:rPr lang="en-US">
                <a:solidFill>
                  <a:srgbClr val="301C2C"/>
                </a:solidFill>
                <a:latin typeface="Times" charset="0"/>
              </a:rPr>
              <a:t>test score gap on standardized tests emerges</a:t>
            </a:r>
          </a:p>
        </p:txBody>
      </p:sp>
      <p:sp>
        <p:nvSpPr>
          <p:cNvPr id="284679" name="Text Box 7"/>
          <p:cNvSpPr txBox="1">
            <a:spLocks noChangeArrowheads="1"/>
          </p:cNvSpPr>
          <p:nvPr/>
        </p:nvSpPr>
        <p:spPr bwMode="auto">
          <a:xfrm>
            <a:off x="381000" y="5307013"/>
            <a:ext cx="8229600" cy="1322387"/>
          </a:xfrm>
          <a:prstGeom prst="rect">
            <a:avLst/>
          </a:prstGeom>
          <a:solidFill>
            <a:srgbClr val="01007B"/>
          </a:solidFill>
          <a:ln w="12700">
            <a:solidFill>
              <a:srgbClr val="000000"/>
            </a:solid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effectLst>
                  <a:outerShdw blurRad="38100" dist="38100" dir="2700000" algn="tl">
                    <a:srgbClr val="000000"/>
                  </a:outerShdw>
                </a:effectLst>
                <a:latin typeface="Times" charset="0"/>
              </a:rPr>
              <a:t>K</a:t>
            </a:r>
            <a:r>
              <a:rPr lang="en-US" b="1" dirty="0" smtClean="0">
                <a:effectLst>
                  <a:outerShdw blurRad="38100" dist="38100" dir="2700000" algn="tl">
                    <a:srgbClr val="000000"/>
                  </a:outerShdw>
                </a:effectLst>
                <a:latin typeface="Times" charset="0"/>
              </a:rPr>
              <a:t>-</a:t>
            </a:r>
            <a:r>
              <a:rPr lang="en-US" b="1" dirty="0">
                <a:effectLst>
                  <a:outerShdw blurRad="38100" dist="38100" dir="2700000" algn="tl">
                    <a:srgbClr val="000000"/>
                  </a:outerShdw>
                </a:effectLst>
                <a:latin typeface="Times" charset="0"/>
              </a:rPr>
              <a:t>6</a:t>
            </a:r>
            <a:r>
              <a:rPr lang="en-US" b="1" dirty="0" smtClean="0">
                <a:effectLst>
                  <a:outerShdw blurRad="38100" dist="38100" dir="2700000" algn="tl">
                    <a:srgbClr val="000000"/>
                  </a:outerShdw>
                </a:effectLst>
                <a:latin typeface="Times" charset="0"/>
              </a:rPr>
              <a:t>: </a:t>
            </a:r>
            <a:r>
              <a:rPr lang="en-US" b="1" dirty="0">
                <a:effectLst>
                  <a:outerShdw blurRad="38100" dist="38100" dir="2700000" algn="tl">
                    <a:srgbClr val="000000"/>
                  </a:outerShdw>
                </a:effectLst>
                <a:latin typeface="Times" charset="0"/>
              </a:rPr>
              <a:t>Girls Perform at or above the same level as boys on tests and in school; show less intrinsic interest in spatial tasks</a:t>
            </a:r>
          </a:p>
          <a:p>
            <a:endParaRPr lang="en-US" sz="3200" dirty="0">
              <a:solidFill>
                <a:srgbClr val="000000"/>
              </a:solidFill>
              <a:latin typeface="Times" charset="0"/>
            </a:endParaRPr>
          </a:p>
        </p:txBody>
      </p:sp>
      <p:sp>
        <p:nvSpPr>
          <p:cNvPr id="65544" name="TextBox 9"/>
          <p:cNvSpPr txBox="1">
            <a:spLocks noChangeArrowheads="1"/>
          </p:cNvSpPr>
          <p:nvPr/>
        </p:nvSpPr>
        <p:spPr bwMode="auto">
          <a:xfrm>
            <a:off x="5721350" y="6396038"/>
            <a:ext cx="289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Joshua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8612096" presetClass="entr" presetSubtype="0" fill="hold" grpId="0" nodeType="clickEffect">
                                  <p:stCondLst>
                                    <p:cond delay="0"/>
                                  </p:stCondLst>
                                  <p:childTnLst>
                                    <p:set>
                                      <p:cBhvr>
                                        <p:cTn id="6" dur="1" fill="hold">
                                          <p:stCondLst>
                                            <p:cond delay="499"/>
                                          </p:stCondLst>
                                        </p:cTn>
                                        <p:tgtEl>
                                          <p:spTgt spid="2846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8612096" presetClass="entr" presetSubtype="0" fill="hold" grpId="0" nodeType="clickEffect">
                                  <p:stCondLst>
                                    <p:cond delay="0"/>
                                  </p:stCondLst>
                                  <p:childTnLst>
                                    <p:set>
                                      <p:cBhvr>
                                        <p:cTn id="10" dur="1" fill="hold">
                                          <p:stCondLst>
                                            <p:cond delay="499"/>
                                          </p:stCondLst>
                                        </p:cTn>
                                        <p:tgtEl>
                                          <p:spTgt spid="284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8612096" presetClass="entr" presetSubtype="0" fill="hold" grpId="0" nodeType="clickEffect">
                                  <p:stCondLst>
                                    <p:cond delay="0"/>
                                  </p:stCondLst>
                                  <p:childTnLst>
                                    <p:set>
                                      <p:cBhvr>
                                        <p:cTn id="14" dur="1" fill="hold">
                                          <p:stCondLst>
                                            <p:cond delay="499"/>
                                          </p:stCondLst>
                                        </p:cTn>
                                        <p:tgtEl>
                                          <p:spTgt spid="2846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8612096" presetClass="entr" presetSubtype="0" fill="hold" grpId="0" nodeType="clickEffect">
                                  <p:stCondLst>
                                    <p:cond delay="0"/>
                                  </p:stCondLst>
                                  <p:childTnLst>
                                    <p:set>
                                      <p:cBhvr>
                                        <p:cTn id="18" dur="1" fill="hold">
                                          <p:stCondLst>
                                            <p:cond delay="499"/>
                                          </p:stCondLst>
                                        </p:cTn>
                                        <p:tgtEl>
                                          <p:spTgt spid="284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autoUpdateAnimBg="0"/>
      <p:bldP spid="284677" grpId="0" animBg="1" autoUpdateAnimBg="0"/>
      <p:bldP spid="284678" grpId="0" animBg="1" autoUpdateAnimBg="0"/>
      <p:bldP spid="28467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723900" y="1307971"/>
            <a:ext cx="7696200" cy="5016758"/>
          </a:xfrm>
          <a:prstGeom prst="rect">
            <a:avLst/>
          </a:prstGeom>
          <a:noFill/>
          <a:ln w="9525">
            <a:noFill/>
            <a:miter lim="800000"/>
            <a:headEnd/>
            <a:tailEnd/>
          </a:ln>
          <a:effectLst/>
        </p:spPr>
        <p:txBody>
          <a:bodyPr anchor="ctr">
            <a:spAutoFit/>
          </a:bodyPr>
          <a:lstStyle/>
          <a:p>
            <a:pPr marL="457200" indent="-457200" algn="l" eaLnBrk="1" hangingPunct="1">
              <a:spcAft>
                <a:spcPts val="600"/>
              </a:spcAft>
              <a:buFont typeface="Garamond" charset="0"/>
              <a:buAutoNum type="arabicPeriod"/>
            </a:pPr>
            <a:r>
              <a:rPr lang="en-US" sz="2000" dirty="0"/>
              <a:t>Legacy of racism, prejudice and segregation (House, 1999; Spring, 2000)</a:t>
            </a:r>
          </a:p>
          <a:p>
            <a:pPr marL="457200" indent="-457200" algn="l" eaLnBrk="1" hangingPunct="1">
              <a:spcAft>
                <a:spcPts val="600"/>
              </a:spcAft>
              <a:buFont typeface="Garamond" charset="0"/>
              <a:buAutoNum type="arabicPeriod"/>
            </a:pPr>
            <a:r>
              <a:rPr lang="en-US" sz="2000" dirty="0"/>
              <a:t>Poverty and SES (Barton, 2003; Ferguson, 2001)</a:t>
            </a:r>
          </a:p>
          <a:p>
            <a:pPr marL="457200" indent="-457200" algn="l" eaLnBrk="1" hangingPunct="1">
              <a:spcAft>
                <a:spcPts val="600"/>
              </a:spcAft>
              <a:buFont typeface="Garamond" charset="0"/>
              <a:buAutoNum type="arabicPeriod"/>
            </a:pPr>
            <a:r>
              <a:rPr lang="en-US" sz="2000" dirty="0"/>
              <a:t>Cultural differences in language or in adaptation to school (Mercado, 2001;Ogbu, 1999, 2003; </a:t>
            </a:r>
            <a:r>
              <a:rPr lang="en-US" sz="2000" dirty="0" err="1"/>
              <a:t>Portes</a:t>
            </a:r>
            <a:r>
              <a:rPr lang="en-US" sz="2000" dirty="0"/>
              <a:t>, 1996, 1999)</a:t>
            </a:r>
          </a:p>
          <a:p>
            <a:pPr marL="457200" indent="-457200" algn="l" eaLnBrk="1" hangingPunct="1">
              <a:spcAft>
                <a:spcPts val="600"/>
              </a:spcAft>
              <a:buFont typeface="Garamond" charset="0"/>
              <a:buAutoNum type="arabicPeriod"/>
            </a:pPr>
            <a:r>
              <a:rPr lang="en-US" sz="2000" dirty="0"/>
              <a:t>Family and parenting (</a:t>
            </a:r>
            <a:r>
              <a:rPr lang="en-US" sz="2000" dirty="0" err="1"/>
              <a:t>Eccles</a:t>
            </a:r>
            <a:r>
              <a:rPr lang="en-US" sz="2000" dirty="0"/>
              <a:t>, 1994; McAdoo, 1978; </a:t>
            </a:r>
            <a:r>
              <a:rPr lang="en-US" sz="2000" dirty="0" err="1"/>
              <a:t>Okagaki</a:t>
            </a:r>
            <a:r>
              <a:rPr lang="en-US" sz="2000" dirty="0"/>
              <a:t> &amp; </a:t>
            </a:r>
            <a:r>
              <a:rPr lang="en-US" sz="2000" dirty="0" err="1"/>
              <a:t>Frensch</a:t>
            </a:r>
            <a:r>
              <a:rPr lang="en-US" sz="2000" dirty="0"/>
              <a:t>, 1998)</a:t>
            </a:r>
          </a:p>
          <a:p>
            <a:pPr marL="457200" indent="-457200" algn="l" eaLnBrk="1" hangingPunct="1">
              <a:spcAft>
                <a:spcPts val="600"/>
              </a:spcAft>
              <a:buFont typeface="Garamond" charset="0"/>
              <a:buAutoNum type="arabicPeriod"/>
            </a:pPr>
            <a:r>
              <a:rPr lang="en-US" sz="2000" dirty="0"/>
              <a:t>Inequities in resources and opportunities to learn (Barton, 2003; </a:t>
            </a:r>
            <a:r>
              <a:rPr lang="en-US" sz="2000" dirty="0" err="1"/>
              <a:t>Hanushek</a:t>
            </a:r>
            <a:r>
              <a:rPr lang="en-US" sz="2000" dirty="0"/>
              <a:t> &amp; </a:t>
            </a:r>
            <a:r>
              <a:rPr lang="en-US" sz="2000" dirty="0" err="1"/>
              <a:t>Rivkin</a:t>
            </a:r>
            <a:r>
              <a:rPr lang="en-US" sz="2000" dirty="0"/>
              <a:t>, 2006; </a:t>
            </a:r>
            <a:r>
              <a:rPr lang="en-US" sz="2000" dirty="0" err="1"/>
              <a:t>Kozol</a:t>
            </a:r>
            <a:r>
              <a:rPr lang="en-US" sz="2000" dirty="0"/>
              <a:t>, 1991; Mickelson, 2001)</a:t>
            </a:r>
          </a:p>
          <a:p>
            <a:pPr marL="457200" indent="-457200" algn="l" eaLnBrk="1" hangingPunct="1">
              <a:spcAft>
                <a:spcPts val="600"/>
              </a:spcAft>
              <a:buFont typeface="Garamond" charset="0"/>
              <a:buAutoNum type="arabicPeriod"/>
            </a:pPr>
            <a:r>
              <a:rPr lang="en-US" sz="2000" dirty="0"/>
              <a:t>Educators responses to student diversity (</a:t>
            </a:r>
            <a:r>
              <a:rPr lang="en-US" sz="2000" dirty="0" err="1"/>
              <a:t>Delpit</a:t>
            </a:r>
            <a:r>
              <a:rPr lang="en-US" sz="2000" dirty="0"/>
              <a:t>, 1996; Ferguson, 1998; Pollock, 2001; Spring, 2000)</a:t>
            </a:r>
          </a:p>
          <a:p>
            <a:pPr marL="457200" indent="-457200" algn="l" eaLnBrk="1" hangingPunct="1">
              <a:spcAft>
                <a:spcPts val="600"/>
              </a:spcAft>
              <a:buFont typeface="Garamond" charset="0"/>
              <a:buAutoNum type="arabicPeriod"/>
            </a:pPr>
            <a:r>
              <a:rPr lang="en-US" sz="2000" dirty="0"/>
              <a:t>Lack of role models (Dee, 2004, 2005)</a:t>
            </a:r>
          </a:p>
          <a:p>
            <a:pPr marL="457200" indent="-457200" algn="l" eaLnBrk="1" hangingPunct="1">
              <a:spcAft>
                <a:spcPts val="600"/>
              </a:spcAft>
              <a:buFont typeface="Garamond" charset="0"/>
              <a:buAutoNum type="arabicPeriod"/>
            </a:pPr>
            <a:r>
              <a:rPr lang="en-US" sz="2000" dirty="0"/>
              <a:t>Test bias (</a:t>
            </a:r>
            <a:r>
              <a:rPr lang="en-US" sz="2000" dirty="0" err="1"/>
              <a:t>Airasian</a:t>
            </a:r>
            <a:r>
              <a:rPr lang="en-US" sz="2000" dirty="0"/>
              <a:t>, 2001, Gould, 1981; Valencia &amp; Suzuki, 2001) </a:t>
            </a:r>
          </a:p>
          <a:p>
            <a:pPr marL="457200" indent="-457200" algn="l" eaLnBrk="1" hangingPunct="1">
              <a:spcAft>
                <a:spcPts val="600"/>
              </a:spcAft>
              <a:buFont typeface="Garamond" charset="0"/>
              <a:buAutoNum type="arabicPeriod"/>
            </a:pPr>
            <a:r>
              <a:rPr lang="en-US" sz="2000" dirty="0"/>
              <a:t>Inherent differences in ability (Halpern, 1992; Summers, 2005)</a:t>
            </a:r>
          </a:p>
        </p:txBody>
      </p:sp>
      <p:sp>
        <p:nvSpPr>
          <p:cNvPr id="32773" name="Text Box 5"/>
          <p:cNvSpPr txBox="1">
            <a:spLocks noChangeArrowheads="1"/>
          </p:cNvSpPr>
          <p:nvPr/>
        </p:nvSpPr>
        <p:spPr bwMode="auto">
          <a:xfrm>
            <a:off x="1606946" y="509421"/>
            <a:ext cx="6364693"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t>Some Explanations for Achievement Gaps</a:t>
            </a:r>
          </a:p>
        </p:txBody>
      </p:sp>
      <p:sp>
        <p:nvSpPr>
          <p:cNvPr id="73732" name="TextBox 3"/>
          <p:cNvSpPr txBox="1">
            <a:spLocks noChangeArrowheads="1"/>
          </p:cNvSpPr>
          <p:nvPr/>
        </p:nvSpPr>
        <p:spPr bwMode="auto">
          <a:xfrm>
            <a:off x="6462713" y="0"/>
            <a:ext cx="2681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S. Stroessner, May 2009)</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6"/>
            <a:ext cx="8229600" cy="1143000"/>
          </a:xfrm>
        </p:spPr>
        <p:txBody>
          <a:bodyPr/>
          <a:lstStyle/>
          <a:p>
            <a:r>
              <a:rPr lang="en-US" dirty="0" smtClean="0"/>
              <a:t>3-step interviews (modified)</a:t>
            </a:r>
            <a:endParaRPr lang="en-US" dirty="0"/>
          </a:p>
        </p:txBody>
      </p:sp>
      <p:sp>
        <p:nvSpPr>
          <p:cNvPr id="3" name="Content Placeholder 2"/>
          <p:cNvSpPr>
            <a:spLocks noGrp="1"/>
          </p:cNvSpPr>
          <p:nvPr>
            <p:ph idx="1"/>
          </p:nvPr>
        </p:nvSpPr>
        <p:spPr>
          <a:xfrm>
            <a:off x="699120" y="1086189"/>
            <a:ext cx="7987680" cy="4115702"/>
          </a:xfrm>
        </p:spPr>
        <p:txBody>
          <a:bodyPr>
            <a:normAutofit fontScale="92500" lnSpcReduction="10000"/>
          </a:bodyPr>
          <a:lstStyle/>
          <a:p>
            <a:pPr marL="514350" indent="-514350">
              <a:buFont typeface="+mj-lt"/>
              <a:buAutoNum type="arabicPeriod"/>
            </a:pPr>
            <a:r>
              <a:rPr lang="en-US" dirty="0" smtClean="0"/>
              <a:t>In groups, interview each other (listen and take notes, but don’t respond): </a:t>
            </a:r>
          </a:p>
          <a:p>
            <a:pPr marL="971550" lvl="1" indent="-514350">
              <a:buFont typeface="+mj-lt"/>
              <a:buAutoNum type="arabicPeriod"/>
            </a:pPr>
            <a:r>
              <a:rPr lang="en-US" dirty="0" smtClean="0"/>
              <a:t>What do you think was most successful in the math camp(s)?</a:t>
            </a:r>
          </a:p>
          <a:p>
            <a:pPr marL="971550" lvl="1" indent="-514350">
              <a:buFont typeface="+mj-lt"/>
              <a:buAutoNum type="arabicPeriod"/>
            </a:pPr>
            <a:r>
              <a:rPr lang="en-US" dirty="0" smtClean="0"/>
              <a:t>What didn’t work as well as you would have liked? </a:t>
            </a:r>
          </a:p>
          <a:p>
            <a:pPr marL="514350" indent="-514350">
              <a:buFont typeface="+mj-lt"/>
              <a:buAutoNum type="arabicPeriod"/>
            </a:pPr>
            <a:r>
              <a:rPr lang="en-US" dirty="0" smtClean="0"/>
              <a:t>Rotate interviewer and interviewee and repeat</a:t>
            </a:r>
          </a:p>
          <a:p>
            <a:pPr marL="514350" indent="-514350">
              <a:buFont typeface="+mj-lt"/>
              <a:buAutoNum type="arabicPeriod"/>
            </a:pPr>
            <a:r>
              <a:rPr lang="en-US" dirty="0" smtClean="0"/>
              <a:t>Introduce each other and share answers with the other group; summarize successes and opportunities for improvement</a:t>
            </a:r>
          </a:p>
          <a:p>
            <a:endParaRPr lang="en-US" dirty="0"/>
          </a:p>
        </p:txBody>
      </p:sp>
      <p:sp>
        <p:nvSpPr>
          <p:cNvPr id="4" name="TextBox 3"/>
          <p:cNvSpPr txBox="1"/>
          <p:nvPr/>
        </p:nvSpPr>
        <p:spPr>
          <a:xfrm>
            <a:off x="1288800" y="5411839"/>
            <a:ext cx="1968357" cy="1200328"/>
          </a:xfrm>
          <a:prstGeom prst="rect">
            <a:avLst/>
          </a:prstGeom>
          <a:noFill/>
        </p:spPr>
        <p:txBody>
          <a:bodyPr wrap="none" rtlCol="0">
            <a:spAutoFit/>
          </a:bodyPr>
          <a:lstStyle/>
          <a:p>
            <a:r>
              <a:rPr lang="en-US" sz="2400" dirty="0" smtClean="0"/>
              <a:t>A interviews B</a:t>
            </a:r>
          </a:p>
          <a:p>
            <a:r>
              <a:rPr lang="en-US" sz="2400" dirty="0" smtClean="0"/>
              <a:t>B interviews C</a:t>
            </a:r>
          </a:p>
          <a:p>
            <a:r>
              <a:rPr lang="en-US" sz="2400" dirty="0" smtClean="0"/>
              <a:t>C interviews A</a:t>
            </a:r>
            <a:endParaRPr lang="en-US" sz="2400" dirty="0"/>
          </a:p>
        </p:txBody>
      </p:sp>
      <p:sp>
        <p:nvSpPr>
          <p:cNvPr id="5" name="TextBox 4"/>
          <p:cNvSpPr txBox="1"/>
          <p:nvPr/>
        </p:nvSpPr>
        <p:spPr>
          <a:xfrm>
            <a:off x="3648720" y="5391471"/>
            <a:ext cx="3376044" cy="1200328"/>
          </a:xfrm>
          <a:prstGeom prst="rect">
            <a:avLst/>
          </a:prstGeom>
          <a:noFill/>
        </p:spPr>
        <p:txBody>
          <a:bodyPr wrap="none" rtlCol="0">
            <a:spAutoFit/>
          </a:bodyPr>
          <a:lstStyle/>
          <a:p>
            <a:r>
              <a:rPr lang="en-US" sz="2400" dirty="0" smtClean="0"/>
              <a:t>A summarizes B to others</a:t>
            </a:r>
          </a:p>
          <a:p>
            <a:r>
              <a:rPr lang="en-US" sz="2400" dirty="0" smtClean="0"/>
              <a:t>B </a:t>
            </a:r>
            <a:r>
              <a:rPr lang="en-US" sz="2400" dirty="0"/>
              <a:t>summarizes </a:t>
            </a:r>
            <a:r>
              <a:rPr lang="en-US" sz="2400" dirty="0" smtClean="0"/>
              <a:t>C </a:t>
            </a:r>
            <a:r>
              <a:rPr lang="en-US" sz="2400" dirty="0"/>
              <a:t>to others</a:t>
            </a:r>
          </a:p>
          <a:p>
            <a:r>
              <a:rPr lang="en-US" sz="2400" dirty="0" smtClean="0"/>
              <a:t>C </a:t>
            </a:r>
            <a:r>
              <a:rPr lang="en-US" sz="2400" dirty="0"/>
              <a:t>summarizes </a:t>
            </a:r>
            <a:r>
              <a:rPr lang="en-US" sz="2400" dirty="0" smtClean="0"/>
              <a:t>A </a:t>
            </a:r>
            <a:r>
              <a:rPr lang="en-US" sz="2400" dirty="0"/>
              <a:t>to </a:t>
            </a:r>
            <a:r>
              <a:rPr lang="en-US" sz="2400" dirty="0" smtClean="0"/>
              <a:t>others</a:t>
            </a:r>
            <a:endParaRPr lang="en-US" sz="2400" dirty="0"/>
          </a:p>
        </p:txBody>
      </p:sp>
    </p:spTree>
    <p:extLst>
      <p:ext uri="{BB962C8B-B14F-4D97-AF65-F5344CB8AC3E}">
        <p14:creationId xmlns:p14="http://schemas.microsoft.com/office/powerpoint/2010/main" val="581878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subTitle" idx="1"/>
          </p:nvPr>
        </p:nvSpPr>
        <p:spPr>
          <a:xfrm>
            <a:off x="304800" y="2057400"/>
            <a:ext cx="8610600" cy="4419600"/>
          </a:xfrm>
          <a:noFill/>
        </p:spPr>
        <p:txBody>
          <a:bodyPr lIns="90487" tIns="44450" rIns="90487" bIns="44450"/>
          <a:lstStyle/>
          <a:p>
            <a:pPr marL="342900" indent="-342900" algn="l" eaLnBrk="1" hangingPunct="1"/>
            <a:r>
              <a:rPr lang="en-US" dirty="0" smtClean="0">
                <a:latin typeface="Arial" charset="0"/>
                <a:ea typeface="ＭＳ Ｐゴシック" charset="0"/>
                <a:cs typeface="ＭＳ Ｐゴシック" charset="0"/>
              </a:rPr>
              <a:t>   Apprehension </a:t>
            </a:r>
            <a:r>
              <a:rPr lang="en-US" dirty="0">
                <a:latin typeface="Arial" charset="0"/>
                <a:ea typeface="ＭＳ Ｐゴシック" charset="0"/>
                <a:cs typeface="ＭＳ Ｐゴシック" charset="0"/>
              </a:rPr>
              <a:t>arising from the awareness of a </a:t>
            </a:r>
            <a:r>
              <a:rPr lang="en-US" dirty="0" smtClean="0">
                <a:latin typeface="Arial" charset="0"/>
                <a:ea typeface="ＭＳ Ｐゴシック" charset="0"/>
                <a:cs typeface="ＭＳ Ｐゴシック" charset="0"/>
              </a:rPr>
              <a:t>negative stereotype </a:t>
            </a:r>
            <a:r>
              <a:rPr lang="en-US" dirty="0">
                <a:latin typeface="Arial" charset="0"/>
                <a:ea typeface="ＭＳ Ｐゴシック" charset="0"/>
                <a:cs typeface="ＭＳ Ｐゴシック" charset="0"/>
              </a:rPr>
              <a:t>or personal reputation in a situation where the stereotype or identity is relevant, and thus confirmable</a:t>
            </a:r>
          </a:p>
          <a:p>
            <a:pPr marL="342900" indent="-342900" algn="l" eaLnBrk="1" hangingPunct="1"/>
            <a:endParaRPr lang="en-US" dirty="0">
              <a:latin typeface="Arial" charset="0"/>
              <a:ea typeface="ＭＳ Ｐゴシック" charset="0"/>
              <a:cs typeface="ＭＳ Ｐゴシック" charset="0"/>
            </a:endParaRPr>
          </a:p>
          <a:p>
            <a:pPr marL="742950" lvl="1" indent="-285750" algn="l" eaLnBrk="1" hangingPunct="1">
              <a:buFontTx/>
              <a:buChar char="–"/>
            </a:pPr>
            <a:r>
              <a:rPr lang="en-US" dirty="0">
                <a:latin typeface="Arial" charset="0"/>
                <a:ea typeface="ＭＳ Ｐゴシック" charset="0"/>
              </a:rPr>
              <a:t>everyone experiences this in some form</a:t>
            </a:r>
          </a:p>
          <a:p>
            <a:pPr marL="742950" lvl="1" indent="-285750" algn="l" eaLnBrk="1" hangingPunct="1"/>
            <a:endParaRPr lang="en-US" dirty="0">
              <a:latin typeface="Arial" charset="0"/>
              <a:ea typeface="ＭＳ Ｐゴシック" charset="0"/>
            </a:endParaRPr>
          </a:p>
          <a:p>
            <a:pPr marL="1143000" lvl="2" indent="-228600" algn="l" eaLnBrk="1" hangingPunct="1"/>
            <a:endParaRPr lang="en-US" dirty="0">
              <a:latin typeface="Arial" charset="0"/>
              <a:ea typeface="ＭＳ Ｐゴシック" charset="0"/>
            </a:endParaRPr>
          </a:p>
        </p:txBody>
      </p:sp>
      <p:sp>
        <p:nvSpPr>
          <p:cNvPr id="77827" name="Rectangle 3"/>
          <p:cNvSpPr>
            <a:spLocks noGrp="1" noChangeArrowheads="1"/>
          </p:cNvSpPr>
          <p:nvPr>
            <p:ph type="ctrTitle"/>
          </p:nvPr>
        </p:nvSpPr>
        <p:spPr>
          <a:xfrm>
            <a:off x="380999" y="533400"/>
            <a:ext cx="8424069" cy="1371600"/>
          </a:xfrm>
          <a:noFill/>
        </p:spPr>
        <p:txBody>
          <a:bodyPr lIns="90487" tIns="44450" rIns="90487" bIns="44450">
            <a:normAutofit fontScale="90000"/>
          </a:bodyPr>
          <a:lstStyle/>
          <a:p>
            <a:pPr algn="l" eaLnBrk="1" hangingPunct="1"/>
            <a:r>
              <a:rPr lang="en-US" dirty="0" smtClean="0">
                <a:solidFill>
                  <a:srgbClr val="FFFD11"/>
                </a:solidFill>
                <a:latin typeface="Arial" charset="0"/>
                <a:ea typeface="ＭＳ Ｐゴシック" charset="0"/>
                <a:cs typeface="ＭＳ Ｐゴシック" charset="0"/>
              </a:rPr>
              <a:t>Stereotype Threat -&gt; Identity </a:t>
            </a:r>
            <a:r>
              <a:rPr lang="en-US" dirty="0">
                <a:solidFill>
                  <a:srgbClr val="FFFD11"/>
                </a:solidFill>
                <a:latin typeface="Arial" charset="0"/>
                <a:ea typeface="ＭＳ Ｐゴシック" charset="0"/>
                <a:cs typeface="ＭＳ Ｐゴシック" charset="0"/>
              </a:rPr>
              <a:t>Threat</a:t>
            </a:r>
            <a:br>
              <a:rPr lang="en-US" dirty="0">
                <a:solidFill>
                  <a:srgbClr val="FFFD11"/>
                </a:solidFill>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77828" name="TextBox 5"/>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subTitle" idx="1"/>
          </p:nvPr>
        </p:nvSpPr>
        <p:spPr>
          <a:xfrm>
            <a:off x="1014504" y="2057400"/>
            <a:ext cx="7191192" cy="4419600"/>
          </a:xfrm>
          <a:noFill/>
        </p:spPr>
        <p:txBody>
          <a:bodyPr lIns="90487" tIns="44450" rIns="90487" bIns="44450"/>
          <a:lstStyle/>
          <a:p>
            <a:pPr marL="342900" indent="-342900" algn="l" eaLnBrk="1" hangingPunct="1">
              <a:buFontTx/>
              <a:buChar char="•"/>
            </a:pPr>
            <a:r>
              <a:rPr lang="en-US" dirty="0">
                <a:latin typeface="Arial" charset="0"/>
                <a:ea typeface="ＭＳ Ｐゴシック" charset="0"/>
                <a:cs typeface="ＭＳ Ｐゴシック" charset="0"/>
              </a:rPr>
              <a:t>Jewish person in the Bible Belt</a:t>
            </a:r>
          </a:p>
          <a:p>
            <a:pPr marL="342900" indent="-342900" algn="l" eaLnBrk="1" hangingPunct="1"/>
            <a:endParaRPr lang="en-US" dirty="0">
              <a:latin typeface="Arial" charset="0"/>
              <a:ea typeface="ＭＳ Ｐゴシック" charset="0"/>
              <a:cs typeface="ＭＳ Ｐゴシック" charset="0"/>
            </a:endParaRPr>
          </a:p>
          <a:p>
            <a:pPr marL="342900" indent="-342900" algn="l" eaLnBrk="1" hangingPunct="1">
              <a:buFontTx/>
              <a:buChar char="•"/>
            </a:pPr>
            <a:r>
              <a:rPr lang="en-US" dirty="0">
                <a:latin typeface="Arial" charset="0"/>
                <a:ea typeface="ＭＳ Ｐゴシック" charset="0"/>
                <a:cs typeface="ＭＳ Ｐゴシック" charset="0"/>
              </a:rPr>
              <a:t>African American Taking an IQ test</a:t>
            </a:r>
          </a:p>
          <a:p>
            <a:pPr marL="342900" indent="-342900" algn="l" eaLnBrk="1" hangingPunct="1">
              <a:buFontTx/>
              <a:buChar char="•"/>
            </a:pPr>
            <a:endParaRPr lang="en-US" dirty="0">
              <a:latin typeface="Arial" charset="0"/>
              <a:ea typeface="ＭＳ Ｐゴシック" charset="0"/>
              <a:cs typeface="ＭＳ Ｐゴシック" charset="0"/>
            </a:endParaRPr>
          </a:p>
          <a:p>
            <a:pPr marL="342900" indent="-342900" algn="l" eaLnBrk="1" hangingPunct="1">
              <a:buFontTx/>
              <a:buChar char="•"/>
            </a:pPr>
            <a:r>
              <a:rPr lang="en-US" dirty="0">
                <a:latin typeface="Arial" charset="0"/>
                <a:ea typeface="ＭＳ Ｐゴシック" charset="0"/>
                <a:cs typeface="ＭＳ Ｐゴシック" charset="0"/>
              </a:rPr>
              <a:t>Woman called </a:t>
            </a:r>
            <a:r>
              <a:rPr lang="en-US" dirty="0" smtClean="0">
                <a:latin typeface="Arial" charset="0"/>
                <a:ea typeface="ＭＳ Ｐゴシック" charset="0"/>
                <a:cs typeface="ＭＳ Ｐゴシック" charset="0"/>
              </a:rPr>
              <a:t>upon </a:t>
            </a:r>
            <a:r>
              <a:rPr lang="en-US" dirty="0">
                <a:latin typeface="Arial" charset="0"/>
                <a:ea typeface="ＭＳ Ｐゴシック" charset="0"/>
                <a:cs typeface="ＭＳ Ｐゴシック" charset="0"/>
              </a:rPr>
              <a:t>in math class</a:t>
            </a:r>
          </a:p>
          <a:p>
            <a:pPr algn="l" eaLnBrk="1" hangingPunct="1"/>
            <a:endParaRPr lang="en-US" dirty="0">
              <a:latin typeface="Arial" charset="0"/>
              <a:ea typeface="ＭＳ Ｐゴシック" charset="0"/>
              <a:cs typeface="ＭＳ Ｐゴシック" charset="0"/>
            </a:endParaRPr>
          </a:p>
        </p:txBody>
      </p:sp>
      <p:sp>
        <p:nvSpPr>
          <p:cNvPr id="79875" name="Rectangle 3"/>
          <p:cNvSpPr>
            <a:spLocks noGrp="1" noChangeArrowheads="1"/>
          </p:cNvSpPr>
          <p:nvPr>
            <p:ph type="ctrTitle"/>
          </p:nvPr>
        </p:nvSpPr>
        <p:spPr>
          <a:xfrm>
            <a:off x="381000" y="533400"/>
            <a:ext cx="8305800" cy="1371600"/>
          </a:xfrm>
          <a:noFill/>
        </p:spPr>
        <p:txBody>
          <a:bodyPr lIns="90487" tIns="44450" rIns="90487" bIns="44450">
            <a:normAutofit fontScale="90000"/>
          </a:bodyPr>
          <a:lstStyle/>
          <a:p>
            <a:pPr eaLnBrk="1" hangingPunct="1"/>
            <a:r>
              <a:rPr lang="en-US" dirty="0">
                <a:solidFill>
                  <a:srgbClr val="FFFD11"/>
                </a:solidFill>
                <a:latin typeface="Arial" charset="0"/>
                <a:ea typeface="ＭＳ Ｐゴシック" charset="0"/>
                <a:cs typeface="ＭＳ Ｐゴシック" charset="0"/>
              </a:rPr>
              <a:t/>
            </a:r>
            <a:br>
              <a:rPr lang="en-US" dirty="0">
                <a:solidFill>
                  <a:srgbClr val="FFFD11"/>
                </a:solidFill>
                <a:latin typeface="Arial" charset="0"/>
                <a:ea typeface="ＭＳ Ｐゴシック" charset="0"/>
                <a:cs typeface="ＭＳ Ｐゴシック" charset="0"/>
              </a:rPr>
            </a:br>
            <a:r>
              <a:rPr lang="en-US" dirty="0">
                <a:solidFill>
                  <a:srgbClr val="FFFD11"/>
                </a:solidFill>
                <a:latin typeface="Arial" charset="0"/>
                <a:ea typeface="ＭＳ Ｐゴシック" charset="0"/>
                <a:cs typeface="ＭＳ Ｐゴシック" charset="0"/>
              </a:rPr>
              <a:t>Examples of Identity Threat</a:t>
            </a:r>
            <a:br>
              <a:rPr lang="en-US" dirty="0">
                <a:solidFill>
                  <a:srgbClr val="FFFD11"/>
                </a:solidFill>
                <a:latin typeface="Arial" charset="0"/>
                <a:ea typeface="ＭＳ Ｐゴシック" charset="0"/>
                <a:cs typeface="ＭＳ Ｐゴシック" charset="0"/>
              </a:rPr>
            </a:br>
            <a:r>
              <a:rPr lang="en-US" dirty="0">
                <a:solidFill>
                  <a:srgbClr val="FFFD11"/>
                </a:solidFill>
                <a:latin typeface="Arial" charset="0"/>
                <a:ea typeface="ＭＳ Ｐゴシック" charset="0"/>
                <a:cs typeface="ＭＳ Ｐゴシック" charset="0"/>
              </a:rPr>
              <a:t> </a:t>
            </a:r>
            <a:br>
              <a:rPr lang="en-US" dirty="0">
                <a:solidFill>
                  <a:srgbClr val="FFFD11"/>
                </a:solidFill>
                <a:latin typeface="Arial" charset="0"/>
                <a:ea typeface="ＭＳ Ｐゴシック" charset="0"/>
                <a:cs typeface="ＭＳ Ｐゴシック" charset="0"/>
              </a:rPr>
            </a:br>
            <a:endParaRPr lang="en-US" dirty="0">
              <a:solidFill>
                <a:srgbClr val="FFFD11"/>
              </a:solidFill>
              <a:latin typeface="Arial" charset="0"/>
              <a:ea typeface="ＭＳ Ｐゴシック" charset="0"/>
              <a:cs typeface="ＭＳ Ｐゴシック" charset="0"/>
            </a:endParaRPr>
          </a:p>
        </p:txBody>
      </p:sp>
      <p:sp>
        <p:nvSpPr>
          <p:cNvPr id="79876" name="TextBox 5"/>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685800" y="381000"/>
            <a:ext cx="7772400" cy="914400"/>
          </a:xfrm>
          <a:noFill/>
        </p:spPr>
        <p:txBody>
          <a:bodyPr lIns="90487" tIns="44450" rIns="90487" bIns="44450">
            <a:normAutofit fontScale="90000"/>
          </a:bodyPr>
          <a:lstStyle/>
          <a:p>
            <a:pPr eaLnBrk="1" hangingPunct="1"/>
            <a:r>
              <a:rPr lang="en-US" sz="3600">
                <a:latin typeface="Arial" charset="0"/>
                <a:ea typeface="ＭＳ Ｐゴシック" charset="0"/>
                <a:cs typeface="ＭＳ Ｐゴシック" charset="0"/>
              </a:rPr>
              <a:t>Math Test Performance</a:t>
            </a:r>
            <a:br>
              <a:rPr lang="en-US" sz="3600">
                <a:latin typeface="Arial" charset="0"/>
                <a:ea typeface="ＭＳ Ｐゴシック" charset="0"/>
                <a:cs typeface="ＭＳ Ｐゴシック" charset="0"/>
              </a:rPr>
            </a:br>
            <a:r>
              <a:rPr lang="en-US" sz="3600">
                <a:latin typeface="Arial" charset="0"/>
                <a:ea typeface="ＭＳ Ｐゴシック" charset="0"/>
                <a:cs typeface="ＭＳ Ｐゴシック" charset="0"/>
              </a:rPr>
              <a:t> Of College Men and Women</a:t>
            </a:r>
            <a:r>
              <a:rPr lang="en-US" sz="4000">
                <a:latin typeface="Arial" charset="0"/>
                <a:ea typeface="ＭＳ Ｐゴシック" charset="0"/>
                <a:cs typeface="ＭＳ Ｐゴシック" charset="0"/>
              </a:rPr>
              <a:t/>
            </a:r>
            <a:br>
              <a:rPr lang="en-US" sz="4000">
                <a:latin typeface="Arial" charset="0"/>
                <a:ea typeface="ＭＳ Ｐゴシック" charset="0"/>
                <a:cs typeface="ＭＳ Ｐゴシック" charset="0"/>
              </a:rPr>
            </a:br>
            <a:r>
              <a:rPr lang="en-US" sz="2000">
                <a:latin typeface="Arial" charset="0"/>
                <a:ea typeface="ＭＳ Ｐゴシック" charset="0"/>
                <a:cs typeface="ＭＳ Ｐゴシック" charset="0"/>
              </a:rPr>
              <a:t>(Spencer, Steele &amp; Quinn, 1999)</a:t>
            </a:r>
            <a:endParaRPr lang="en-US" sz="4000">
              <a:latin typeface="Arial" charset="0"/>
              <a:ea typeface="ＭＳ Ｐゴシック" charset="0"/>
              <a:cs typeface="ＭＳ Ｐゴシック" charset="0"/>
            </a:endParaRPr>
          </a:p>
        </p:txBody>
      </p:sp>
      <p:graphicFrame>
        <p:nvGraphicFramePr>
          <p:cNvPr id="88066" name="Object 2"/>
          <p:cNvGraphicFramePr>
            <a:graphicFrameLocks noGrp="1"/>
          </p:cNvGraphicFramePr>
          <p:nvPr>
            <p:ph type="chart" idx="1"/>
          </p:nvPr>
        </p:nvGraphicFramePr>
        <p:xfrm>
          <a:off x="876300" y="1905000"/>
          <a:ext cx="7391400" cy="4691063"/>
        </p:xfrm>
        <a:graphic>
          <a:graphicData uri="http://schemas.openxmlformats.org/presentationml/2006/ole">
            <mc:AlternateContent xmlns:mc="http://schemas.openxmlformats.org/markup-compatibility/2006">
              <mc:Choice xmlns:v="urn:schemas-microsoft-com:vml" Requires="v">
                <p:oleObj spid="_x0000_s16447" name="Chart" r:id="rId5" imgW="20002500" imgH="10591800" progId="MSGraph.Chart.8">
                  <p:embed followColorScheme="full"/>
                </p:oleObj>
              </mc:Choice>
              <mc:Fallback>
                <p:oleObj name="Chart" r:id="rId5" imgW="20002500" imgH="10591800"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905000"/>
                        <a:ext cx="7391400" cy="469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8068" name="TextBox 5"/>
          <p:cNvSpPr txBox="1">
            <a:spLocks noChangeArrowheads="1"/>
          </p:cNvSpPr>
          <p:nvPr/>
        </p:nvSpPr>
        <p:spPr bwMode="auto">
          <a:xfrm>
            <a:off x="6624638" y="1295400"/>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
        <p:nvSpPr>
          <p:cNvPr id="5" name="Rectangle 4"/>
          <p:cNvSpPr>
            <a:spLocks noChangeArrowheads="1"/>
          </p:cNvSpPr>
          <p:nvPr/>
        </p:nvSpPr>
        <p:spPr bwMode="auto">
          <a:xfrm>
            <a:off x="3962400" y="2057400"/>
            <a:ext cx="2590800" cy="4038600"/>
          </a:xfrm>
          <a:prstGeom prst="rect">
            <a:avLst/>
          </a:prstGeom>
          <a:solidFill>
            <a:schemeClr val="accent1"/>
          </a:solidFill>
          <a:ln w="9525">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685800" y="685800"/>
            <a:ext cx="7848600" cy="1143000"/>
          </a:xfrm>
          <a:noFill/>
        </p:spPr>
        <p:txBody>
          <a:bodyPr lIns="90487" tIns="44450" rIns="90487" bIns="44450">
            <a:normAutofit fontScale="90000"/>
          </a:bodyPr>
          <a:lstStyle/>
          <a:p>
            <a:pPr eaLnBrk="1" hangingPunct="1"/>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800" dirty="0">
                <a:solidFill>
                  <a:srgbClr val="FFFD11"/>
                </a:solidFill>
                <a:latin typeface="Arial" charset="0"/>
                <a:ea typeface="ＭＳ Ｐゴシック" charset="0"/>
                <a:cs typeface="ＭＳ Ｐゴシック" charset="0"/>
              </a:rPr>
              <a:t/>
            </a:r>
            <a:br>
              <a:rPr lang="en-US" sz="2800" dirty="0">
                <a:solidFill>
                  <a:srgbClr val="FFFD11"/>
                </a:solidFill>
                <a:latin typeface="Arial" charset="0"/>
                <a:ea typeface="ＭＳ Ｐゴシック" charset="0"/>
                <a:cs typeface="ＭＳ Ｐゴシック" charset="0"/>
              </a:rPr>
            </a:br>
            <a:r>
              <a:rPr lang="en-US" sz="2800" dirty="0">
                <a:solidFill>
                  <a:srgbClr val="FFFD11"/>
                </a:solidFill>
                <a:latin typeface="Arial" charset="0"/>
                <a:ea typeface="ＭＳ Ｐゴシック" charset="0"/>
                <a:cs typeface="ＭＳ Ｐゴシック" charset="0"/>
              </a:rPr>
              <a:t> </a:t>
            </a:r>
            <a:r>
              <a:rPr lang="en-US" sz="3200" dirty="0">
                <a:solidFill>
                  <a:srgbClr val="FFFD11"/>
                </a:solidFill>
                <a:latin typeface="Arial" charset="0"/>
                <a:ea typeface="ＭＳ Ｐゴシック" charset="0"/>
                <a:cs typeface="ＭＳ Ｐゴシック" charset="0"/>
              </a:rPr>
              <a:t>When White Men </a:t>
            </a:r>
            <a:r>
              <a:rPr lang="en-US" sz="3200" dirty="0" smtClean="0">
                <a:solidFill>
                  <a:srgbClr val="FFFD11"/>
                </a:solidFill>
                <a:latin typeface="Arial" charset="0"/>
                <a:ea typeface="ＭＳ Ｐゴシック" charset="0"/>
                <a:cs typeface="ＭＳ Ｐゴシック" charset="0"/>
              </a:rPr>
              <a:t>Can’t </a:t>
            </a:r>
            <a:r>
              <a:rPr lang="en-US" sz="3200" dirty="0">
                <a:solidFill>
                  <a:srgbClr val="FFFD11"/>
                </a:solidFill>
                <a:latin typeface="Arial" charset="0"/>
                <a:ea typeface="ＭＳ Ｐゴシック" charset="0"/>
                <a:cs typeface="ＭＳ Ｐゴシック" charset="0"/>
              </a:rPr>
              <a:t>Do Math</a:t>
            </a:r>
            <a:r>
              <a:rPr lang="en-US" sz="2800" dirty="0">
                <a:solidFill>
                  <a:srgbClr val="FFFD11"/>
                </a:solidFill>
                <a:latin typeface="Arial" charset="0"/>
                <a:ea typeface="ＭＳ Ｐゴシック" charset="0"/>
                <a:cs typeface="ＭＳ Ｐゴシック" charset="0"/>
              </a:rPr>
              <a:t/>
            </a:r>
            <a:br>
              <a:rPr lang="en-US" sz="2800" dirty="0">
                <a:solidFill>
                  <a:srgbClr val="FFFD11"/>
                </a:solidFill>
                <a:latin typeface="Arial" charset="0"/>
                <a:ea typeface="ＭＳ Ｐゴシック" charset="0"/>
                <a:cs typeface="ＭＳ Ｐゴシック" charset="0"/>
              </a:rPr>
            </a:br>
            <a:r>
              <a:rPr lang="en-US" sz="1600" dirty="0">
                <a:solidFill>
                  <a:srgbClr val="FFFD11"/>
                </a:solidFill>
                <a:latin typeface="Arial" charset="0"/>
                <a:ea typeface="ＭＳ Ｐゴシック" charset="0"/>
                <a:cs typeface="ＭＳ Ｐゴシック" charset="0"/>
              </a:rPr>
              <a:t>Aronson, et al., (1999). </a:t>
            </a:r>
            <a:r>
              <a:rPr lang="en-US" sz="1600" i="1" dirty="0">
                <a:solidFill>
                  <a:srgbClr val="FFFD11"/>
                </a:solidFill>
                <a:latin typeface="Arial" charset="0"/>
                <a:ea typeface="ＭＳ Ｐゴシック" charset="0"/>
                <a:cs typeface="ＭＳ Ｐゴシック" charset="0"/>
              </a:rPr>
              <a:t>Journal of Experimental Social Psychology.</a:t>
            </a: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
            </a:r>
            <a:br>
              <a:rPr lang="en-US" sz="20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endParaRPr lang="en-US" sz="2800" dirty="0">
              <a:latin typeface="Arial" charset="0"/>
              <a:ea typeface="ＭＳ Ｐゴシック" charset="0"/>
              <a:cs typeface="ＭＳ Ｐゴシック" charset="0"/>
            </a:endParaRPr>
          </a:p>
        </p:txBody>
      </p:sp>
      <p:graphicFrame>
        <p:nvGraphicFramePr>
          <p:cNvPr id="90114" name="Object 2"/>
          <p:cNvGraphicFramePr>
            <a:graphicFrameLocks noGrp="1"/>
          </p:cNvGraphicFramePr>
          <p:nvPr>
            <p:ph type="chart" idx="1"/>
          </p:nvPr>
        </p:nvGraphicFramePr>
        <p:xfrm>
          <a:off x="914400" y="1752600"/>
          <a:ext cx="7315200" cy="3886200"/>
        </p:xfrm>
        <a:graphic>
          <a:graphicData uri="http://schemas.openxmlformats.org/presentationml/2006/ole">
            <mc:AlternateContent xmlns:mc="http://schemas.openxmlformats.org/markup-compatibility/2006">
              <mc:Choice xmlns:v="urn:schemas-microsoft-com:vml" Requires="v">
                <p:oleObj spid="_x0000_s18495" name="Chart" r:id="rId5" imgW="16027400" imgH="6604000" progId="MSGraph.Chart.8">
                  <p:embed followColorScheme="full"/>
                </p:oleObj>
              </mc:Choice>
              <mc:Fallback>
                <p:oleObj name="Chart" r:id="rId5" imgW="16027400" imgH="6604000"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752600"/>
                        <a:ext cx="73152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946525" y="2105025"/>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i="1"/>
              <a:t>d = .93</a:t>
            </a:r>
          </a:p>
        </p:txBody>
      </p:sp>
      <p:sp>
        <p:nvSpPr>
          <p:cNvPr id="90117" name="TextBox 6"/>
          <p:cNvSpPr txBox="1">
            <a:spLocks noChangeArrowheads="1"/>
          </p:cNvSpPr>
          <p:nvPr/>
        </p:nvSpPr>
        <p:spPr bwMode="auto">
          <a:xfrm>
            <a:off x="5910263" y="6396038"/>
            <a:ext cx="2519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
        <p:nvSpPr>
          <p:cNvPr id="6" name="Rectangle 5"/>
          <p:cNvSpPr>
            <a:spLocks noChangeArrowheads="1"/>
          </p:cNvSpPr>
          <p:nvPr/>
        </p:nvSpPr>
        <p:spPr bwMode="auto">
          <a:xfrm>
            <a:off x="3886200" y="1905000"/>
            <a:ext cx="2133600" cy="3048000"/>
          </a:xfrm>
          <a:prstGeom prst="rect">
            <a:avLst/>
          </a:prstGeom>
          <a:solidFill>
            <a:schemeClr val="accent1"/>
          </a:solidFill>
          <a:ln w="9525">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normAutofit fontScale="90000"/>
          </a:bodyPr>
          <a:lstStyle/>
          <a:p>
            <a:pPr eaLnBrk="1" hangingPunct="1"/>
            <a:r>
              <a:rPr lang="en-US" sz="4000">
                <a:latin typeface="Arial" charset="0"/>
                <a:ea typeface="ＭＳ Ｐゴシック" charset="0"/>
                <a:cs typeface="ＭＳ Ｐゴシック" charset="0"/>
              </a:rPr>
              <a:t> </a:t>
            </a:r>
            <a:r>
              <a:rPr lang="en-US" sz="3600">
                <a:solidFill>
                  <a:srgbClr val="FFFD11"/>
                </a:solidFill>
                <a:latin typeface="Arial" charset="0"/>
                <a:ea typeface="ＭＳ Ｐゴシック" charset="0"/>
                <a:cs typeface="ＭＳ Ｐゴシック" charset="0"/>
              </a:rPr>
              <a:t>Educational Testing Service Study:</a:t>
            </a:r>
            <a:r>
              <a:rPr lang="en-US" sz="3600">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Asking Gender Before AP Calculus Test</a:t>
            </a:r>
            <a:endParaRPr lang="en-US">
              <a:latin typeface="Arial" charset="0"/>
              <a:ea typeface="ＭＳ Ｐゴシック" charset="0"/>
              <a:cs typeface="ＭＳ Ｐゴシック" charset="0"/>
            </a:endParaRPr>
          </a:p>
        </p:txBody>
      </p:sp>
      <p:graphicFrame>
        <p:nvGraphicFramePr>
          <p:cNvPr id="92162" name="Object 2"/>
          <p:cNvGraphicFramePr>
            <a:graphicFrameLocks noGrp="1" noChangeAspect="1"/>
          </p:cNvGraphicFramePr>
          <p:nvPr>
            <p:ph type="chart" idx="1"/>
          </p:nvPr>
        </p:nvGraphicFramePr>
        <p:xfrm>
          <a:off x="685800" y="2014538"/>
          <a:ext cx="7772400" cy="4046537"/>
        </p:xfrm>
        <a:graphic>
          <a:graphicData uri="http://schemas.openxmlformats.org/presentationml/2006/ole">
            <mc:AlternateContent xmlns:mc="http://schemas.openxmlformats.org/markup-compatibility/2006">
              <mc:Choice xmlns:v="urn:schemas-microsoft-com:vml" Requires="v">
                <p:oleObj spid="_x0000_s20543" name="Chart" r:id="rId5" imgW="11341100" imgH="5905500" progId="MSGraph.Chart.8">
                  <p:embed followColorScheme="full"/>
                </p:oleObj>
              </mc:Choice>
              <mc:Fallback>
                <p:oleObj name="Chart" r:id="rId5" imgW="11341100" imgH="5905500"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014538"/>
                        <a:ext cx="7772400" cy="404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4" name="Rectangle 4"/>
          <p:cNvSpPr>
            <a:spLocks noChangeArrowheads="1"/>
          </p:cNvSpPr>
          <p:nvPr/>
        </p:nvSpPr>
        <p:spPr bwMode="auto">
          <a:xfrm>
            <a:off x="8307388" y="4841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sz="2800">
              <a:latin typeface="Times" charset="0"/>
            </a:endParaRPr>
          </a:p>
        </p:txBody>
      </p:sp>
      <p:sp>
        <p:nvSpPr>
          <p:cNvPr id="92165" name="TextBox 6"/>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
        <p:nvSpPr>
          <p:cNvPr id="6" name="Rectangle 5"/>
          <p:cNvSpPr>
            <a:spLocks noChangeArrowheads="1"/>
          </p:cNvSpPr>
          <p:nvPr/>
        </p:nvSpPr>
        <p:spPr bwMode="auto">
          <a:xfrm>
            <a:off x="4572000" y="2362200"/>
            <a:ext cx="2514600" cy="3124200"/>
          </a:xfrm>
          <a:prstGeom prst="rect">
            <a:avLst/>
          </a:prstGeom>
          <a:solidFill>
            <a:schemeClr val="accent1"/>
          </a:solidFill>
          <a:ln w="9525">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685800" y="381000"/>
            <a:ext cx="7772400" cy="914400"/>
          </a:xfrm>
          <a:noFill/>
        </p:spPr>
        <p:txBody>
          <a:bodyPr lIns="90487" tIns="44450" rIns="90487" bIns="44450"/>
          <a:lstStyle/>
          <a:p>
            <a:pPr eaLnBrk="1" hangingPunct="1"/>
            <a:r>
              <a:rPr lang="en-US" sz="3600">
                <a:latin typeface="Arial" charset="0"/>
                <a:ea typeface="ＭＳ Ｐゴシック" charset="0"/>
                <a:cs typeface="ＭＳ Ｐゴシック" charset="0"/>
              </a:rPr>
              <a:t>7th Grade Girls</a:t>
            </a:r>
            <a:r>
              <a:rPr lang="ja-JP" altLang="en-US" sz="3600">
                <a:latin typeface="Arial" charset="0"/>
                <a:ea typeface="ＭＳ Ｐゴシック" charset="0"/>
                <a:cs typeface="ＭＳ Ｐゴシック" charset="0"/>
              </a:rPr>
              <a:t>’</a:t>
            </a:r>
            <a:r>
              <a:rPr lang="en-US" sz="3600">
                <a:latin typeface="Arial" charset="0"/>
                <a:ea typeface="ＭＳ Ｐゴシック" charset="0"/>
                <a:cs typeface="ＭＳ Ｐゴシック" charset="0"/>
              </a:rPr>
              <a:t> Math TAAS</a:t>
            </a:r>
            <a:endParaRPr lang="en-US" sz="4000">
              <a:latin typeface="Arial" charset="0"/>
              <a:ea typeface="ＭＳ Ｐゴシック" charset="0"/>
              <a:cs typeface="ＭＳ Ｐゴシック" charset="0"/>
            </a:endParaRPr>
          </a:p>
        </p:txBody>
      </p:sp>
      <p:graphicFrame>
        <p:nvGraphicFramePr>
          <p:cNvPr id="106498" name="Object 2"/>
          <p:cNvGraphicFramePr>
            <a:graphicFrameLocks noGrp="1"/>
          </p:cNvGraphicFramePr>
          <p:nvPr>
            <p:ph type="chart" idx="1"/>
          </p:nvPr>
        </p:nvGraphicFramePr>
        <p:xfrm>
          <a:off x="381000" y="1219200"/>
          <a:ext cx="9675813" cy="5014913"/>
        </p:xfrm>
        <a:graphic>
          <a:graphicData uri="http://schemas.openxmlformats.org/presentationml/2006/ole">
            <mc:AlternateContent xmlns:mc="http://schemas.openxmlformats.org/markup-compatibility/2006">
              <mc:Choice xmlns:v="urn:schemas-microsoft-com:vml" Requires="v">
                <p:oleObj spid="_x0000_s26687" name="Chart" r:id="rId5" imgW="9474200" imgH="4914900" progId="MSGraph.Chart.8">
                  <p:embed followColorScheme="full"/>
                </p:oleObj>
              </mc:Choice>
              <mc:Fallback>
                <p:oleObj name="Chart" r:id="rId5" imgW="9474200" imgH="4914900"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19200"/>
                        <a:ext cx="9675813"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00" name="Rectangle 4"/>
          <p:cNvSpPr>
            <a:spLocks noChangeArrowheads="1"/>
          </p:cNvSpPr>
          <p:nvPr/>
        </p:nvSpPr>
        <p:spPr bwMode="auto">
          <a:xfrm>
            <a:off x="228600" y="6248400"/>
            <a:ext cx="641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a:solidFill>
                  <a:srgbClr val="301C2C"/>
                </a:solidFill>
              </a:rPr>
              <a:t>Good, Aronson &amp; Inzlicht (2003) </a:t>
            </a:r>
            <a:r>
              <a:rPr lang="en-US" sz="1400" i="1">
                <a:solidFill>
                  <a:srgbClr val="301C2C"/>
                </a:solidFill>
              </a:rPr>
              <a:t>Journal of Applied Developmental Psychology.</a:t>
            </a:r>
            <a:endParaRPr lang="en-US"/>
          </a:p>
        </p:txBody>
      </p:sp>
      <p:sp>
        <p:nvSpPr>
          <p:cNvPr id="106501" name="TextBox 6"/>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001000" cy="1295400"/>
          </a:xfrm>
        </p:spPr>
        <p:txBody>
          <a:bodyPr/>
          <a:lstStyle/>
          <a:p>
            <a:pPr eaLnBrk="1" hangingPunct="1"/>
            <a:r>
              <a:rPr lang="en-US"/>
              <a:t>Reaffirming personal adequacy</a:t>
            </a:r>
            <a:endParaRPr lang="en-US" sz="1600"/>
          </a:p>
        </p:txBody>
      </p:sp>
      <p:sp>
        <p:nvSpPr>
          <p:cNvPr id="3" name="Content Placeholder 2"/>
          <p:cNvSpPr>
            <a:spLocks noGrp="1"/>
          </p:cNvSpPr>
          <p:nvPr>
            <p:ph idx="1"/>
          </p:nvPr>
        </p:nvSpPr>
        <p:spPr/>
        <p:txBody>
          <a:bodyPr>
            <a:normAutofit lnSpcReduction="10000"/>
          </a:bodyPr>
          <a:lstStyle/>
          <a:p>
            <a:pPr eaLnBrk="1" hangingPunct="1"/>
            <a:r>
              <a:rPr lang="en-US"/>
              <a:t>Reduced threat by having students reaffirm their sense of personal adequacy through a classroom task:</a:t>
            </a:r>
          </a:p>
          <a:p>
            <a:pPr marL="342900" lvl="1" indent="0" eaLnBrk="1" hangingPunct="1">
              <a:buFont typeface="Wingdings" pitchFamily="-84" charset="2"/>
              <a:buNone/>
            </a:pPr>
            <a:r>
              <a:rPr lang="en-US"/>
              <a:t>	“Write a paragraph about which of your values is 	most important to you.”  </a:t>
            </a:r>
          </a:p>
          <a:p>
            <a:pPr eaLnBrk="1" hangingPunct="1"/>
            <a:r>
              <a:rPr lang="en-US"/>
              <a:t>This simple exercise reduced the achievement gap between black and white middle schoolers by 40%.</a:t>
            </a:r>
          </a:p>
          <a:p>
            <a:pPr eaLnBrk="1" hangingPunct="1"/>
            <a:endParaRPr lang="en-US" sz="1600">
              <a:solidFill>
                <a:schemeClr val="accent3">
                  <a:lumMod val="75000"/>
                </a:schemeClr>
              </a:solidFill>
            </a:endParaRPr>
          </a:p>
          <a:p>
            <a:pPr eaLnBrk="1" hangingPunct="1">
              <a:buNone/>
            </a:pPr>
            <a:r>
              <a:rPr lang="en-US" sz="1600">
                <a:solidFill>
                  <a:schemeClr val="accent3">
                    <a:lumMod val="75000"/>
                  </a:schemeClr>
                </a:solidFill>
              </a:rPr>
              <a:t>Cohen, Garcia, Apfel &amp; Master (2007) </a:t>
            </a:r>
          </a:p>
          <a:p>
            <a:pPr eaLnBrk="1" hangingPunct="1"/>
            <a:endParaRPr lang="en-US"/>
          </a:p>
        </p:txBody>
      </p:sp>
    </p:spTree>
    <p:extLst>
      <p:ext uri="{BB962C8B-B14F-4D97-AF65-F5344CB8AC3E}">
        <p14:creationId xmlns:p14="http://schemas.microsoft.com/office/powerpoint/2010/main" val="2350275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381000"/>
            <a:ext cx="8305800" cy="1066800"/>
          </a:xfrm>
          <a:noFill/>
        </p:spPr>
        <p:txBody>
          <a:bodyPr lIns="90487" tIns="44450" rIns="90487" bIns="44450">
            <a:normAutofit fontScale="90000"/>
          </a:bodyPr>
          <a:lstStyle/>
          <a:p>
            <a:pPr algn="l" eaLnBrk="1" hangingPunct="1"/>
            <a:r>
              <a:rPr lang="en-US" sz="4000">
                <a:solidFill>
                  <a:srgbClr val="FFFD11"/>
                </a:solidFill>
                <a:latin typeface="Arial" charset="0"/>
                <a:ea typeface="ＭＳ Ｐゴシック" charset="0"/>
                <a:cs typeface="ＭＳ Ｐゴシック" charset="0"/>
              </a:rPr>
              <a:t>Reducing Effects of Stereotype Threat: Strategies</a:t>
            </a:r>
            <a:endParaRPr lang="en-US" sz="3600">
              <a:solidFill>
                <a:srgbClr val="FFFD11"/>
              </a:solidFill>
              <a:latin typeface="Arial" charset="0"/>
              <a:ea typeface="ＭＳ Ｐゴシック" charset="0"/>
              <a:cs typeface="ＭＳ Ｐゴシック" charset="0"/>
            </a:endParaRPr>
          </a:p>
        </p:txBody>
      </p:sp>
      <p:sp>
        <p:nvSpPr>
          <p:cNvPr id="251907" name="Rectangle 3"/>
          <p:cNvSpPr>
            <a:spLocks noGrp="1" noChangeArrowheads="1"/>
          </p:cNvSpPr>
          <p:nvPr>
            <p:ph type="body" idx="1"/>
          </p:nvPr>
        </p:nvSpPr>
        <p:spPr>
          <a:xfrm>
            <a:off x="457200" y="1600200"/>
            <a:ext cx="8534400" cy="4648200"/>
          </a:xfrm>
          <a:noFill/>
        </p:spPr>
        <p:txBody>
          <a:bodyPr lIns="90487" tIns="44450" rIns="90487" bIns="44450"/>
          <a:lstStyle/>
          <a:p>
            <a:pPr eaLnBrk="1" hangingPunct="1">
              <a:spcBef>
                <a:spcPts val="1175"/>
              </a:spcBef>
            </a:pPr>
            <a:r>
              <a:rPr lang="en-US" sz="2400">
                <a:latin typeface="Arial" charset="0"/>
                <a:ea typeface="ＭＳ Ｐゴシック" charset="0"/>
                <a:cs typeface="ＭＳ Ｐゴシック" charset="0"/>
              </a:rPr>
              <a:t>De-emphasize ability &amp; group identity; emphasize effort, persistence, individualism</a:t>
            </a:r>
          </a:p>
          <a:p>
            <a:pPr eaLnBrk="1" hangingPunct="1">
              <a:spcBef>
                <a:spcPts val="1175"/>
              </a:spcBef>
            </a:pPr>
            <a:r>
              <a:rPr lang="en-US" sz="2400">
                <a:latin typeface="Arial" charset="0"/>
                <a:ea typeface="ＭＳ Ｐゴシック" charset="0"/>
                <a:cs typeface="ＭＳ Ｐゴシック" charset="0"/>
              </a:rPr>
              <a:t>Emphasize high standards and the ability of all to reach those standards</a:t>
            </a:r>
          </a:p>
          <a:p>
            <a:pPr eaLnBrk="1" hangingPunct="1">
              <a:spcBef>
                <a:spcPts val="1175"/>
              </a:spcBef>
            </a:pPr>
            <a:r>
              <a:rPr lang="en-US" sz="2400">
                <a:latin typeface="Arial" charset="0"/>
                <a:ea typeface="ＭＳ Ｐゴシック" charset="0"/>
                <a:cs typeface="ＭＳ Ｐゴシック" charset="0"/>
              </a:rPr>
              <a:t>Stress the malleability of intelligence – </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your brain is a muscle</a:t>
            </a:r>
            <a:r>
              <a:rPr lang="ja-JP" altLang="en-US"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a:p>
            <a:pPr eaLnBrk="1" hangingPunct="1">
              <a:spcBef>
                <a:spcPts val="1175"/>
              </a:spcBef>
            </a:pPr>
            <a:r>
              <a:rPr lang="en-US" sz="2400">
                <a:latin typeface="Arial" charset="0"/>
                <a:ea typeface="ＭＳ Ｐゴシック" charset="0"/>
                <a:cs typeface="ＭＳ Ｐゴシック" charset="0"/>
              </a:rPr>
              <a:t>Provide exposure to Role Models</a:t>
            </a:r>
          </a:p>
          <a:p>
            <a:pPr eaLnBrk="1" hangingPunct="1">
              <a:spcBef>
                <a:spcPts val="1175"/>
              </a:spcBef>
            </a:pPr>
            <a:r>
              <a:rPr lang="en-US" sz="2400">
                <a:latin typeface="Arial" charset="0"/>
                <a:ea typeface="ＭＳ Ｐゴシック" charset="0"/>
                <a:cs typeface="ＭＳ Ｐゴシック" charset="0"/>
              </a:rPr>
              <a:t>Show awareness of the external difficulties: Normalizing struggle</a:t>
            </a:r>
          </a:p>
          <a:p>
            <a:pPr eaLnBrk="1" hangingPunct="1">
              <a:spcBef>
                <a:spcPts val="1175"/>
              </a:spcBef>
            </a:pPr>
            <a:r>
              <a:rPr lang="en-US" sz="2400">
                <a:latin typeface="Arial" charset="0"/>
                <a:ea typeface="ＭＳ Ｐゴシック" charset="0"/>
                <a:cs typeface="ＭＳ Ｐゴシック" charset="0"/>
              </a:rPr>
              <a:t>Groupwork that employs interdependence</a:t>
            </a:r>
          </a:p>
          <a:p>
            <a:pPr eaLnBrk="1" hangingPunct="1">
              <a:spcBef>
                <a:spcPts val="1175"/>
              </a:spcBef>
            </a:pPr>
            <a:endParaRPr lang="en-US" sz="2400">
              <a:latin typeface="Arial" charset="0"/>
              <a:ea typeface="ＭＳ Ｐゴシック" charset="0"/>
              <a:cs typeface="ＭＳ Ｐゴシック" charset="0"/>
            </a:endParaRPr>
          </a:p>
        </p:txBody>
      </p:sp>
      <p:sp>
        <p:nvSpPr>
          <p:cNvPr id="114692" name="TextBox 5"/>
          <p:cNvSpPr txBox="1">
            <a:spLocks noChangeArrowheads="1"/>
          </p:cNvSpPr>
          <p:nvPr/>
        </p:nvSpPr>
        <p:spPr bwMode="auto">
          <a:xfrm>
            <a:off x="6573838" y="6324600"/>
            <a:ext cx="2468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a:p>
            <a:r>
              <a:rPr lang="en-US" sz="1200"/>
              <a:t> &amp; S. Stroessner, May 2009)</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1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3600">
                <a:solidFill>
                  <a:srgbClr val="FFFD11"/>
                </a:solidFill>
                <a:latin typeface="Arial" charset="0"/>
                <a:ea typeface="ＭＳ Ｐゴシック" charset="0"/>
                <a:cs typeface="ＭＳ Ｐゴシック" charset="0"/>
              </a:rPr>
              <a:t>Conclusion</a:t>
            </a:r>
            <a:endParaRPr lang="en-US" sz="3600">
              <a:latin typeface="Arial" charset="0"/>
              <a:ea typeface="ＭＳ Ｐゴシック" charset="0"/>
              <a:cs typeface="ＭＳ Ｐゴシック" charset="0"/>
            </a:endParaRPr>
          </a:p>
        </p:txBody>
      </p:sp>
      <p:sp>
        <p:nvSpPr>
          <p:cNvPr id="118787" name="Rectangle 3"/>
          <p:cNvSpPr>
            <a:spLocks noGrp="1" noChangeArrowheads="1"/>
          </p:cNvSpPr>
          <p:nvPr>
            <p:ph type="body" idx="1"/>
          </p:nvPr>
        </p:nvSpPr>
        <p:spPr/>
        <p:txBody>
          <a:bodyPr/>
          <a:lstStyle/>
          <a:p>
            <a:pPr eaLnBrk="1" hangingPunct="1">
              <a:lnSpc>
                <a:spcPct val="120000"/>
              </a:lnSpc>
              <a:buFontTx/>
              <a:buNone/>
            </a:pPr>
            <a:r>
              <a:rPr lang="en-US" sz="2400" dirty="0">
                <a:latin typeface="Arial" charset="0"/>
                <a:ea typeface="ＭＳ Ｐゴシック" charset="0"/>
                <a:cs typeface="ＭＳ Ｐゴシック" charset="0"/>
              </a:rPr>
              <a:t>	Human intelligence, motivation, and academic self-concept is more fragile and malleable than traditionally thought.  </a:t>
            </a:r>
            <a:r>
              <a:rPr lang="en-US" sz="2400" dirty="0" smtClean="0">
                <a:latin typeface="Arial" charset="0"/>
                <a:ea typeface="ＭＳ Ｐゴシック" charset="0"/>
                <a:cs typeface="ＭＳ Ｐゴシック" charset="0"/>
              </a:rPr>
              <a:t>People’s </a:t>
            </a:r>
            <a:r>
              <a:rPr lang="en-US" sz="2400" dirty="0">
                <a:latin typeface="Arial" charset="0"/>
                <a:ea typeface="ＭＳ Ｐゴシック" charset="0"/>
                <a:cs typeface="ＭＳ Ｐゴシック" charset="0"/>
              </a:rPr>
              <a:t>performance and motivation can rise and fall depending on the situations and relationships they are in, and the mindsets they adopt.  </a:t>
            </a:r>
            <a:endParaRPr lang="en-US" sz="1800" dirty="0">
              <a:latin typeface="Arial" charset="0"/>
              <a:ea typeface="ＭＳ Ｐゴシック" charset="0"/>
              <a:cs typeface="ＭＳ Ｐゴシック" charset="0"/>
            </a:endParaRPr>
          </a:p>
          <a:p>
            <a:pPr eaLnBrk="1" hangingPunct="1">
              <a:lnSpc>
                <a:spcPct val="120000"/>
              </a:lnSpc>
            </a:pPr>
            <a:endParaRPr lang="en-US" sz="1800" dirty="0">
              <a:latin typeface="Arial" charset="0"/>
              <a:ea typeface="ＭＳ Ｐゴシック" charset="0"/>
              <a:cs typeface="ＭＳ Ｐゴシック" charset="0"/>
            </a:endParaRPr>
          </a:p>
          <a:p>
            <a:pPr eaLnBrk="1" hangingPunct="1">
              <a:lnSpc>
                <a:spcPct val="120000"/>
              </a:lnSpc>
              <a:buFontTx/>
              <a:buNone/>
            </a:pPr>
            <a:endParaRPr lang="en-US" sz="1800" dirty="0">
              <a:latin typeface="Arial" charset="0"/>
              <a:ea typeface="ＭＳ Ｐゴシック" charset="0"/>
              <a:cs typeface="ＭＳ Ｐゴシック" charset="0"/>
            </a:endParaRPr>
          </a:p>
        </p:txBody>
      </p:sp>
      <p:sp>
        <p:nvSpPr>
          <p:cNvPr id="118788" name="TextBox 5"/>
          <p:cNvSpPr txBox="1">
            <a:spLocks noChangeArrowheads="1"/>
          </p:cNvSpPr>
          <p:nvPr/>
        </p:nvSpPr>
        <p:spPr bwMode="auto">
          <a:xfrm>
            <a:off x="6548438" y="6505575"/>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(slide from J. Aaronson, Oct 2008)</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Interventions can help!</a:t>
            </a:r>
          </a:p>
          <a:p>
            <a:endParaRPr lang="en-US" dirty="0"/>
          </a:p>
          <a:p>
            <a:r>
              <a:rPr lang="en-US" dirty="0" smtClean="0"/>
              <a:t>Active learning</a:t>
            </a:r>
          </a:p>
          <a:p>
            <a:r>
              <a:rPr lang="en-US" dirty="0" smtClean="0"/>
              <a:t>Interventions</a:t>
            </a:r>
          </a:p>
          <a:p>
            <a:r>
              <a:rPr lang="en-US" dirty="0" smtClean="0"/>
              <a:t>And…</a:t>
            </a:r>
            <a:endParaRPr lang="en-US" dirty="0"/>
          </a:p>
        </p:txBody>
      </p:sp>
    </p:spTree>
    <p:extLst>
      <p:ext uri="{BB962C8B-B14F-4D97-AF65-F5344CB8AC3E}">
        <p14:creationId xmlns:p14="http://schemas.microsoft.com/office/powerpoint/2010/main" val="450237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 assessment</a:t>
            </a:r>
            <a:endParaRPr lang="en-US" dirty="0"/>
          </a:p>
        </p:txBody>
      </p:sp>
      <p:sp>
        <p:nvSpPr>
          <p:cNvPr id="3" name="Content Placeholder 2"/>
          <p:cNvSpPr>
            <a:spLocks noGrp="1"/>
          </p:cNvSpPr>
          <p:nvPr>
            <p:ph idx="1"/>
          </p:nvPr>
        </p:nvSpPr>
        <p:spPr>
          <a:xfrm>
            <a:off x="457200" y="2554978"/>
            <a:ext cx="8229600" cy="3571185"/>
          </a:xfrm>
        </p:spPr>
        <p:txBody>
          <a:bodyPr/>
          <a:lstStyle/>
          <a:p>
            <a:pPr marL="0" indent="0" algn="ctr">
              <a:buNone/>
            </a:pPr>
            <a:r>
              <a:rPr lang="en-US" dirty="0" smtClean="0"/>
              <a:t>What worries you about the upcoming year? </a:t>
            </a:r>
            <a:endParaRPr lang="en-US" dirty="0"/>
          </a:p>
        </p:txBody>
      </p:sp>
    </p:spTree>
    <p:extLst>
      <p:ext uri="{BB962C8B-B14F-4D97-AF65-F5344CB8AC3E}">
        <p14:creationId xmlns:p14="http://schemas.microsoft.com/office/powerpoint/2010/main" val="3157589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idx="1"/>
          </p:nvPr>
        </p:nvSpPr>
        <p:spPr/>
        <p:txBody>
          <a:bodyPr/>
          <a:lstStyle/>
          <a:p>
            <a:r>
              <a:rPr lang="en-US" dirty="0" smtClean="0"/>
              <a:t>This session</a:t>
            </a:r>
          </a:p>
          <a:p>
            <a:r>
              <a:rPr lang="en-US" dirty="0" smtClean="0"/>
              <a:t>Math 147</a:t>
            </a:r>
          </a:p>
          <a:p>
            <a:r>
              <a:rPr lang="en-US" dirty="0" smtClean="0"/>
              <a:t>Math camp</a:t>
            </a:r>
            <a:endParaRPr lang="en-US" dirty="0"/>
          </a:p>
        </p:txBody>
      </p:sp>
    </p:spTree>
    <p:extLst>
      <p:ext uri="{BB962C8B-B14F-4D97-AF65-F5344CB8AC3E}">
        <p14:creationId xmlns:p14="http://schemas.microsoft.com/office/powerpoint/2010/main" val="19234541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Garamond" charset="0"/>
                <a:ea typeface="ＭＳ Ｐゴシック" charset="0"/>
                <a:cs typeface="ＭＳ Ｐゴシック" charset="0"/>
              </a:rPr>
              <a:t>References</a:t>
            </a:r>
          </a:p>
        </p:txBody>
      </p:sp>
      <p:sp>
        <p:nvSpPr>
          <p:cNvPr id="3" name="Content Placeholder 2"/>
          <p:cNvSpPr>
            <a:spLocks noGrp="1"/>
          </p:cNvSpPr>
          <p:nvPr>
            <p:ph idx="1"/>
          </p:nvPr>
        </p:nvSpPr>
        <p:spPr>
          <a:xfrm>
            <a:off x="457200" y="1225176"/>
            <a:ext cx="8229600" cy="5408706"/>
          </a:xfrm>
        </p:spPr>
        <p:txBody>
          <a:bodyPr>
            <a:normAutofit fontScale="70000" lnSpcReduction="20000"/>
          </a:bodyPr>
          <a:lstStyle/>
          <a:p>
            <a:pPr marL="0" indent="0">
              <a:buNone/>
            </a:pPr>
            <a:r>
              <a:rPr lang="en-US" dirty="0" smtClean="0">
                <a:latin typeface="Garamond" charset="0"/>
                <a:ea typeface="ＭＳ Ｐゴシック" charset="0"/>
                <a:cs typeface="ＭＳ Ｐゴシック" charset="0"/>
              </a:rPr>
              <a:t>Active Learning</a:t>
            </a:r>
          </a:p>
          <a:p>
            <a:r>
              <a:rPr lang="en-US" dirty="0">
                <a:latin typeface="Garamond" charset="0"/>
                <a:ea typeface="ＭＳ Ｐゴシック" charset="0"/>
                <a:cs typeface="ＭＳ Ｐゴシック" charset="0"/>
                <a:hlinkClick r:id="rId3"/>
              </a:rPr>
              <a:t>http://www.pnas.org/content/111/23/</a:t>
            </a:r>
            <a:r>
              <a:rPr lang="en-US" dirty="0" smtClean="0">
                <a:latin typeface="Garamond" charset="0"/>
                <a:ea typeface="ＭＳ Ｐゴシック" charset="0"/>
                <a:cs typeface="ＭＳ Ｐゴシック" charset="0"/>
                <a:hlinkClick r:id="rId3"/>
              </a:rPr>
              <a:t>8410</a:t>
            </a:r>
            <a:endParaRPr lang="en-US" dirty="0">
              <a:latin typeface="Garamond" charset="0"/>
              <a:ea typeface="ＭＳ Ｐゴシック" charset="0"/>
              <a:cs typeface="ＭＳ Ｐゴシック" charset="0"/>
            </a:endParaRPr>
          </a:p>
          <a:p>
            <a:r>
              <a:rPr lang="en-US" dirty="0">
                <a:latin typeface="Garamond" charset="0"/>
                <a:ea typeface="ＭＳ Ｐゴシック" charset="0"/>
                <a:cs typeface="ＭＳ Ｐゴシック" charset="0"/>
                <a:hlinkClick r:id="rId4"/>
              </a:rPr>
              <a:t>http://www.pnas.org/content/111/23/</a:t>
            </a:r>
            <a:r>
              <a:rPr lang="en-US" dirty="0" smtClean="0">
                <a:latin typeface="Garamond" charset="0"/>
                <a:ea typeface="ＭＳ Ｐゴシック" charset="0"/>
                <a:cs typeface="ＭＳ Ｐゴシック" charset="0"/>
                <a:hlinkClick r:id="rId4"/>
              </a:rPr>
              <a:t>8319</a:t>
            </a:r>
            <a:endParaRPr lang="en-US" dirty="0" smtClean="0">
              <a:latin typeface="Garamond" charset="0"/>
              <a:ea typeface="ＭＳ Ｐゴシック" charset="0"/>
              <a:cs typeface="ＭＳ Ｐゴシック" charset="0"/>
            </a:endParaRPr>
          </a:p>
          <a:p>
            <a:r>
              <a:rPr lang="en-US" dirty="0">
                <a:latin typeface="Garamond" charset="0"/>
                <a:ea typeface="ＭＳ Ｐゴシック" charset="0"/>
                <a:cs typeface="ＭＳ Ｐゴシック" charset="0"/>
                <a:hlinkClick r:id="rId5"/>
              </a:rPr>
              <a:t>http://www.cwsei.ubc.ca/resources/</a:t>
            </a:r>
            <a:r>
              <a:rPr lang="en-US" dirty="0" smtClean="0">
                <a:latin typeface="Garamond" charset="0"/>
                <a:ea typeface="ＭＳ Ｐゴシック" charset="0"/>
                <a:cs typeface="ＭＳ Ｐゴシック" charset="0"/>
                <a:hlinkClick r:id="rId5"/>
              </a:rPr>
              <a:t>papers.htm</a:t>
            </a:r>
            <a:endParaRPr lang="en-US" dirty="0" smtClean="0">
              <a:latin typeface="Garamond" charset="0"/>
              <a:ea typeface="ＭＳ Ｐゴシック" charset="0"/>
              <a:cs typeface="ＭＳ Ｐゴシック" charset="0"/>
            </a:endParaRPr>
          </a:p>
          <a:p>
            <a:r>
              <a:rPr lang="en-US" dirty="0">
                <a:latin typeface="Garamond" charset="0"/>
                <a:ea typeface="ＭＳ Ｐゴシック" charset="0"/>
                <a:cs typeface="ＭＳ Ｐゴシック" charset="0"/>
                <a:hlinkClick r:id="rId6"/>
              </a:rPr>
              <a:t>http://www.academiccommons.org/2014/07/24/the-professor-and-the-instructional-designer-a-course-design-journey</a:t>
            </a:r>
            <a:r>
              <a:rPr lang="en-US" dirty="0" smtClean="0">
                <a:latin typeface="Garamond" charset="0"/>
                <a:ea typeface="ＭＳ Ｐゴシック" charset="0"/>
                <a:cs typeface="ＭＳ Ｐゴシック" charset="0"/>
                <a:hlinkClick r:id="rId6"/>
              </a:rPr>
              <a:t>/</a:t>
            </a:r>
            <a:endParaRPr lang="en-US" dirty="0">
              <a:latin typeface="Garamond" charset="0"/>
              <a:ea typeface="ＭＳ Ｐゴシック" charset="0"/>
              <a:cs typeface="ＭＳ Ｐゴシック" charset="0"/>
            </a:endParaRPr>
          </a:p>
          <a:p>
            <a:endParaRPr lang="en-US" dirty="0">
              <a:latin typeface="Garamond" charset="0"/>
              <a:ea typeface="ＭＳ Ｐゴシック" charset="0"/>
              <a:cs typeface="ＭＳ Ｐゴシック" charset="0"/>
            </a:endParaRPr>
          </a:p>
          <a:p>
            <a:pPr marL="0" indent="0">
              <a:buNone/>
            </a:pPr>
            <a:r>
              <a:rPr lang="en-US" dirty="0" smtClean="0">
                <a:latin typeface="Garamond" charset="0"/>
                <a:ea typeface="ＭＳ Ｐゴシック" charset="0"/>
                <a:cs typeface="ＭＳ Ｐゴシック" charset="0"/>
              </a:rPr>
              <a:t>Psychological interventions; Stereotype </a:t>
            </a:r>
            <a:r>
              <a:rPr lang="en-US" dirty="0">
                <a:latin typeface="Garamond" charset="0"/>
                <a:ea typeface="ＭＳ Ｐゴシック" charset="0"/>
                <a:cs typeface="ＭＳ Ｐゴシック" charset="0"/>
              </a:rPr>
              <a:t>threat</a:t>
            </a:r>
          </a:p>
          <a:p>
            <a:r>
              <a:rPr lang="en-US" dirty="0">
                <a:latin typeface="Garamond" charset="0"/>
                <a:ea typeface="ＭＳ Ｐゴシック" charset="0"/>
                <a:cs typeface="ＭＳ Ｐゴシック" charset="0"/>
                <a:hlinkClick r:id=""/>
              </a:rPr>
              <a:t>http://scitation.aip.org/content/aip/magazine/physicstoday/article/67/5/10.1063/PT.3.2383</a:t>
            </a:r>
          </a:p>
          <a:p>
            <a:r>
              <a:rPr lang="en-US" dirty="0" smtClean="0">
                <a:latin typeface="Garamond" charset="0"/>
                <a:ea typeface="ＭＳ Ｐゴシック" charset="0"/>
                <a:cs typeface="ＭＳ Ｐゴシック" charset="0"/>
                <a:hlinkClick r:id=""/>
              </a:rPr>
              <a:t>http</a:t>
            </a:r>
            <a:r>
              <a:rPr lang="en-US" dirty="0">
                <a:latin typeface="Garamond" charset="0"/>
                <a:ea typeface="ＭＳ Ｐゴシック" charset="0"/>
                <a:cs typeface="ＭＳ Ｐゴシック" charset="0"/>
                <a:hlinkClick r:id=""/>
              </a:rPr>
              <a:t>://reducingstereotypethreat.org/</a:t>
            </a:r>
          </a:p>
          <a:p>
            <a:r>
              <a:rPr lang="en-US" dirty="0">
                <a:latin typeface="Garamond" charset="0"/>
                <a:ea typeface="ＭＳ Ｐゴシック" charset="0"/>
                <a:cs typeface="ＭＳ Ｐゴシック" charset="0"/>
                <a:hlinkClick r:id=""/>
              </a:rPr>
              <a:t>http://www.msri.org/workshops/</a:t>
            </a:r>
            <a:r>
              <a:rPr lang="en-US" dirty="0" smtClean="0">
                <a:latin typeface="Garamond" charset="0"/>
                <a:ea typeface="ＭＳ Ｐゴシック" charset="0"/>
                <a:cs typeface="ＭＳ Ｐゴシック" charset="0"/>
                <a:hlinkClick r:id=""/>
              </a:rPr>
              <a:t>458</a:t>
            </a:r>
          </a:p>
          <a:p>
            <a:r>
              <a:rPr lang="en-US" dirty="0" smtClean="0">
                <a:latin typeface="Garamond" charset="0"/>
                <a:ea typeface="ＭＳ Ｐゴシック" charset="0"/>
                <a:cs typeface="ＭＳ Ｐゴシック" charset="0"/>
                <a:hlinkClick r:id="rId7"/>
              </a:rPr>
              <a:t>http</a:t>
            </a:r>
            <a:r>
              <a:rPr lang="en-US" dirty="0">
                <a:latin typeface="Garamond" charset="0"/>
                <a:ea typeface="ＭＳ Ｐゴシック" charset="0"/>
                <a:cs typeface="ＭＳ Ｐゴシック" charset="0"/>
                <a:hlinkClick r:id="rId7"/>
              </a:rPr>
              <a:t>://www.cirtl.net/</a:t>
            </a:r>
            <a:r>
              <a:rPr lang="en-US" dirty="0" smtClean="0">
                <a:latin typeface="Garamond" charset="0"/>
                <a:ea typeface="ＭＳ Ｐゴシック" charset="0"/>
                <a:cs typeface="ＭＳ Ｐゴシック" charset="0"/>
                <a:hlinkClick r:id="rId7"/>
              </a:rPr>
              <a:t>diversityresources</a:t>
            </a:r>
            <a:endParaRPr lang="en-US" dirty="0" smtClean="0">
              <a:latin typeface="Garamond" charset="0"/>
              <a:ea typeface="ＭＳ Ｐゴシック" charset="0"/>
              <a:cs typeface="ＭＳ Ｐゴシック" charset="0"/>
            </a:endParaRPr>
          </a:p>
          <a:p>
            <a:r>
              <a:rPr lang="en-US" dirty="0" smtClean="0">
                <a:latin typeface="Garamond" charset="0"/>
                <a:ea typeface="ＭＳ Ｐゴシック" charset="0"/>
                <a:cs typeface="ＭＳ Ｐゴシック" charset="0"/>
                <a:hlinkClick r:id="rId8"/>
              </a:rPr>
              <a:t>https</a:t>
            </a:r>
            <a:r>
              <a:rPr lang="en-US" dirty="0">
                <a:latin typeface="Garamond" charset="0"/>
                <a:ea typeface="ＭＳ Ｐゴシック" charset="0"/>
                <a:cs typeface="ＭＳ Ｐゴシック" charset="0"/>
                <a:hlinkClick r:id="rId8"/>
              </a:rPr>
              <a:t>://implicit.harvard.edu/implicit/demo</a:t>
            </a:r>
            <a:r>
              <a:rPr lang="en-US" dirty="0" smtClean="0">
                <a:latin typeface="Garamond" charset="0"/>
                <a:ea typeface="ＭＳ Ｐゴシック" charset="0"/>
                <a:cs typeface="ＭＳ Ｐゴシック" charset="0"/>
                <a:hlinkClick r:id="rId8"/>
              </a:rPr>
              <a:t>/</a:t>
            </a:r>
            <a:endParaRPr lang="en-US" dirty="0" smtClean="0">
              <a:latin typeface="Garamond" charset="0"/>
              <a:ea typeface="ＭＳ Ｐゴシック" charset="0"/>
              <a:cs typeface="ＭＳ Ｐゴシック" charset="0"/>
            </a:endParaRPr>
          </a:p>
          <a:p>
            <a:endParaRPr lang="en-US" dirty="0">
              <a:latin typeface="Garamond" charset="0"/>
              <a:ea typeface="ＭＳ Ｐゴシック" charset="0"/>
              <a:cs typeface="ＭＳ Ｐゴシック" charset="0"/>
            </a:endParaRPr>
          </a:p>
          <a:p>
            <a:endParaRPr lang="en-US" dirty="0">
              <a:latin typeface="Garamond"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480"/>
            <a:ext cx="8229600" cy="1143000"/>
          </a:xfrm>
        </p:spPr>
        <p:txBody>
          <a:bodyPr>
            <a:normAutofit fontScale="90000"/>
          </a:bodyPr>
          <a:lstStyle/>
          <a:p>
            <a:r>
              <a:rPr lang="en-US" dirty="0"/>
              <a:t>DCAL = Dartmouth Center for the Advancement of Learning</a:t>
            </a:r>
            <a:br>
              <a:rPr lang="en-US" dirty="0"/>
            </a:br>
            <a:endParaRPr lang="en-US" dirty="0"/>
          </a:p>
        </p:txBody>
      </p:sp>
      <p:sp>
        <p:nvSpPr>
          <p:cNvPr id="3" name="Content Placeholder 2"/>
          <p:cNvSpPr>
            <a:spLocks noGrp="1"/>
          </p:cNvSpPr>
          <p:nvPr>
            <p:ph idx="1"/>
          </p:nvPr>
        </p:nvSpPr>
        <p:spPr>
          <a:xfrm>
            <a:off x="528555" y="5322308"/>
            <a:ext cx="8076724" cy="860931"/>
          </a:xfrm>
        </p:spPr>
        <p:txBody>
          <a:bodyPr/>
          <a:lstStyle/>
          <a:p>
            <a:pPr marL="0" indent="0" algn="ctr">
              <a:buNone/>
            </a:pPr>
            <a:r>
              <a:rPr lang="en-US" dirty="0" err="1" smtClean="0">
                <a:hlinkClick r:id="rId2"/>
              </a:rPr>
              <a:t>www.dartmouth.edu</a:t>
            </a:r>
            <a:r>
              <a:rPr lang="en-US" dirty="0" smtClean="0">
                <a:hlinkClick r:id="rId2"/>
              </a:rPr>
              <a:t>/~</a:t>
            </a:r>
            <a:r>
              <a:rPr lang="en-US" dirty="0" err="1" smtClean="0">
                <a:hlinkClick r:id="rId2"/>
              </a:rPr>
              <a:t>dcal</a:t>
            </a:r>
            <a:endParaRPr lang="en-US" dirty="0"/>
          </a:p>
        </p:txBody>
      </p:sp>
      <p:pic>
        <p:nvPicPr>
          <p:cNvPr id="4" name="Picture 3" descr="084.JPG"/>
          <p:cNvPicPr>
            <a:picLocks noChangeAspect="1"/>
          </p:cNvPicPr>
          <p:nvPr/>
        </p:nvPicPr>
        <p:blipFill rotWithShape="1">
          <a:blip r:embed="rId3">
            <a:extLst>
              <a:ext uri="{28A0092B-C50C-407E-A947-70E740481C1C}">
                <a14:useLocalDpi xmlns:a14="http://schemas.microsoft.com/office/drawing/2010/main" val="0"/>
              </a:ext>
            </a:extLst>
          </a:blip>
          <a:srcRect t="1961"/>
          <a:stretch/>
        </p:blipFill>
        <p:spPr>
          <a:xfrm>
            <a:off x="106458" y="1750622"/>
            <a:ext cx="4405103" cy="3239020"/>
          </a:xfrm>
          <a:prstGeom prst="rect">
            <a:avLst/>
          </a:prstGeom>
        </p:spPr>
      </p:pic>
      <p:pic>
        <p:nvPicPr>
          <p:cNvPr id="5" name="Picture 4" descr="L100084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982" y="1750622"/>
            <a:ext cx="4318694" cy="3239020"/>
          </a:xfrm>
          <a:prstGeom prst="rect">
            <a:avLst/>
          </a:prstGeom>
        </p:spPr>
      </p:pic>
    </p:spTree>
    <p:extLst>
      <p:ext uri="{BB962C8B-B14F-4D97-AF65-F5344CB8AC3E}">
        <p14:creationId xmlns:p14="http://schemas.microsoft.com/office/powerpoint/2010/main" val="15044751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Faculty Programs</a:t>
            </a:r>
            <a:endParaRPr lang="en-US" dirty="0"/>
          </a:p>
        </p:txBody>
      </p:sp>
      <p:sp>
        <p:nvSpPr>
          <p:cNvPr id="3" name="Content Placeholder 2"/>
          <p:cNvSpPr>
            <a:spLocks noGrp="1"/>
          </p:cNvSpPr>
          <p:nvPr>
            <p:ph idx="1"/>
          </p:nvPr>
        </p:nvSpPr>
        <p:spPr>
          <a:xfrm>
            <a:off x="1150472" y="1299882"/>
            <a:ext cx="7186705" cy="5259294"/>
          </a:xfrm>
        </p:spPr>
        <p:txBody>
          <a:bodyPr>
            <a:normAutofit fontScale="92500" lnSpcReduction="20000"/>
          </a:bodyPr>
          <a:lstStyle/>
          <a:p>
            <a:r>
              <a:rPr lang="en-US" dirty="0" smtClean="0"/>
              <a:t>Future Faculty Teaching Series</a:t>
            </a:r>
          </a:p>
          <a:p>
            <a:r>
              <a:rPr lang="en-US" dirty="0" smtClean="0"/>
              <a:t>Syllabus Design Workshop Series</a:t>
            </a:r>
          </a:p>
          <a:p>
            <a:r>
              <a:rPr lang="en-US" dirty="0" smtClean="0"/>
              <a:t>Teaching Statement Workshops</a:t>
            </a:r>
          </a:p>
          <a:p>
            <a:r>
              <a:rPr lang="en-US" dirty="0" smtClean="0"/>
              <a:t>Communicating Your Research to Broad Audiences</a:t>
            </a:r>
          </a:p>
          <a:p>
            <a:r>
              <a:rPr lang="en-US" dirty="0" smtClean="0"/>
              <a:t>Science Education Outreach (GK-12 Next)</a:t>
            </a:r>
          </a:p>
          <a:p>
            <a:r>
              <a:rPr lang="en-US" dirty="0" smtClean="0"/>
              <a:t>Learning Community for Future Faculty</a:t>
            </a:r>
          </a:p>
          <a:p>
            <a:r>
              <a:rPr lang="en-US" dirty="0" smtClean="0"/>
              <a:t>TA Workshop Series/Orientation</a:t>
            </a:r>
          </a:p>
          <a:p>
            <a:r>
              <a:rPr lang="en-US" i="1" dirty="0"/>
              <a:t>individual consultations</a:t>
            </a:r>
          </a:p>
          <a:p>
            <a:r>
              <a:rPr lang="en-US" i="1" dirty="0"/>
              <a:t>class observations</a:t>
            </a:r>
          </a:p>
          <a:p>
            <a:r>
              <a:rPr lang="en-US" i="1" dirty="0"/>
              <a:t>and more</a:t>
            </a:r>
            <a:r>
              <a:rPr lang="en-US" i="1" dirty="0" smtClean="0"/>
              <a:t>!</a:t>
            </a:r>
            <a:endParaRPr lang="en-US" dirty="0" smtClean="0"/>
          </a:p>
          <a:p>
            <a:pPr marL="0" indent="0">
              <a:buNone/>
            </a:pPr>
            <a:endParaRPr lang="en-US" dirty="0" smtClean="0"/>
          </a:p>
        </p:txBody>
      </p:sp>
    </p:spTree>
    <p:extLst>
      <p:ext uri="{BB962C8B-B14F-4D97-AF65-F5344CB8AC3E}">
        <p14:creationId xmlns:p14="http://schemas.microsoft.com/office/powerpoint/2010/main" val="1475550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Programs</a:t>
            </a:r>
            <a:endParaRPr lang="en-US" dirty="0"/>
          </a:p>
        </p:txBody>
      </p:sp>
      <p:sp>
        <p:nvSpPr>
          <p:cNvPr id="3" name="Content Placeholder 2"/>
          <p:cNvSpPr>
            <a:spLocks noGrp="1"/>
          </p:cNvSpPr>
          <p:nvPr>
            <p:ph idx="1"/>
          </p:nvPr>
        </p:nvSpPr>
        <p:spPr>
          <a:xfrm>
            <a:off x="1765287" y="1721144"/>
            <a:ext cx="5809979" cy="4525963"/>
          </a:xfrm>
        </p:spPr>
        <p:txBody>
          <a:bodyPr>
            <a:normAutofit fontScale="92500" lnSpcReduction="10000"/>
          </a:bodyPr>
          <a:lstStyle/>
          <a:p>
            <a:r>
              <a:rPr lang="en-US" dirty="0"/>
              <a:t>Active Learning </a:t>
            </a:r>
            <a:r>
              <a:rPr lang="en-US" dirty="0" smtClean="0"/>
              <a:t>Institute</a:t>
            </a:r>
          </a:p>
          <a:p>
            <a:r>
              <a:rPr lang="en-US" dirty="0" smtClean="0"/>
              <a:t>Faculty Voice Group</a:t>
            </a:r>
          </a:p>
          <a:p>
            <a:r>
              <a:rPr lang="en-US" dirty="0" smtClean="0"/>
              <a:t>Teaching Science Seminar</a:t>
            </a:r>
          </a:p>
          <a:p>
            <a:r>
              <a:rPr lang="en-US" dirty="0" smtClean="0"/>
              <a:t>Special Topics</a:t>
            </a:r>
          </a:p>
          <a:p>
            <a:r>
              <a:rPr lang="en-US" dirty="0" smtClean="0"/>
              <a:t>Teaching with Technology (TWIT) – collaboration with Ed Tech</a:t>
            </a:r>
          </a:p>
          <a:p>
            <a:r>
              <a:rPr lang="en-US" i="1" dirty="0" smtClean="0"/>
              <a:t>individual consultations</a:t>
            </a:r>
          </a:p>
          <a:p>
            <a:r>
              <a:rPr lang="en-US" i="1" dirty="0"/>
              <a:t>class </a:t>
            </a:r>
            <a:r>
              <a:rPr lang="en-US" i="1" dirty="0" smtClean="0"/>
              <a:t>observations</a:t>
            </a:r>
          </a:p>
          <a:p>
            <a:r>
              <a:rPr lang="en-US" i="1" dirty="0" smtClean="0"/>
              <a:t>and more!</a:t>
            </a:r>
            <a:endParaRPr lang="en-US" i="1" dirty="0"/>
          </a:p>
          <a:p>
            <a:endParaRPr lang="en-US" i="1" dirty="0" smtClean="0"/>
          </a:p>
          <a:p>
            <a:pPr marL="0" indent="0">
              <a:buNone/>
            </a:pPr>
            <a:endParaRPr lang="en-US" dirty="0" smtClean="0"/>
          </a:p>
        </p:txBody>
      </p:sp>
    </p:spTree>
    <p:extLst>
      <p:ext uri="{BB962C8B-B14F-4D97-AF65-F5344CB8AC3E}">
        <p14:creationId xmlns:p14="http://schemas.microsoft.com/office/powerpoint/2010/main" val="13461414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Leveraging Openly Available Course Materials To Enhance Student Learning</a:t>
            </a:r>
            <a:endParaRPr lang="en-US" dirty="0"/>
          </a:p>
        </p:txBody>
      </p:sp>
      <p:sp>
        <p:nvSpPr>
          <p:cNvPr id="3" name="Content Placeholder 2"/>
          <p:cNvSpPr>
            <a:spLocks noGrp="1"/>
          </p:cNvSpPr>
          <p:nvPr>
            <p:ph idx="1"/>
          </p:nvPr>
        </p:nvSpPr>
        <p:spPr>
          <a:xfrm>
            <a:off x="827836" y="1600200"/>
            <a:ext cx="7488328" cy="4525963"/>
          </a:xfrm>
        </p:spPr>
        <p:txBody>
          <a:bodyPr>
            <a:normAutofit/>
          </a:bodyPr>
          <a:lstStyle/>
          <a:p>
            <a:r>
              <a:rPr lang="en-US" sz="2800" dirty="0"/>
              <a:t>What are the benefits to student learning of openly available and reusable materials?   What resources are available to you for discovering, reusing, remixing, and redistributing educational materials for your courses, and licensing your own for reuse too?    </a:t>
            </a:r>
          </a:p>
          <a:p>
            <a:r>
              <a:rPr lang="en-US" sz="2800" dirty="0" smtClean="0"/>
              <a:t>Find </a:t>
            </a:r>
            <a:r>
              <a:rPr lang="en-US" sz="2800" dirty="0"/>
              <a:t>out about open education resources and tools, and how to apply Fair use and Creative Commons licenses to your own course materials.</a:t>
            </a:r>
          </a:p>
        </p:txBody>
      </p:sp>
    </p:spTree>
    <p:extLst>
      <p:ext uri="{BB962C8B-B14F-4D97-AF65-F5344CB8AC3E}">
        <p14:creationId xmlns:p14="http://schemas.microsoft.com/office/powerpoint/2010/main" val="37588341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Teaching Science Seminar</a:t>
            </a:r>
            <a:endParaRPr lang="en-US" dirty="0"/>
          </a:p>
        </p:txBody>
      </p:sp>
      <p:sp>
        <p:nvSpPr>
          <p:cNvPr id="3" name="Content Placeholder 2"/>
          <p:cNvSpPr>
            <a:spLocks noGrp="1"/>
          </p:cNvSpPr>
          <p:nvPr>
            <p:ph idx="1"/>
          </p:nvPr>
        </p:nvSpPr>
        <p:spPr>
          <a:xfrm>
            <a:off x="827836" y="1600200"/>
            <a:ext cx="7488328" cy="4525963"/>
          </a:xfrm>
        </p:spPr>
        <p:txBody>
          <a:bodyPr>
            <a:normAutofit/>
          </a:bodyPr>
          <a:lstStyle/>
          <a:p>
            <a:pPr marL="0" indent="0">
              <a:buNone/>
            </a:pPr>
            <a:r>
              <a:rPr lang="en-US" sz="2800" dirty="0" smtClean="0"/>
              <a:t>???  will </a:t>
            </a:r>
            <a:r>
              <a:rPr lang="en-US" sz="2800" dirty="0"/>
              <a:t>share some simple techniques to make interaction and discovery a key part of regular teaching. These include in-class worksheets, live demos, and </a:t>
            </a:r>
            <a:r>
              <a:rPr lang="en-US" sz="2800" dirty="0" smtClean="0"/>
              <a:t>“detective</a:t>
            </a:r>
            <a:r>
              <a:rPr lang="en-US" sz="2800" dirty="0"/>
              <a:t>-</a:t>
            </a:r>
            <a:r>
              <a:rPr lang="en-US" sz="2800" dirty="0" smtClean="0"/>
              <a:t>style” </a:t>
            </a:r>
            <a:r>
              <a:rPr lang="en-US" sz="2800" dirty="0"/>
              <a:t>homework - all of which boost the level of engagement, social interaction, and fun. </a:t>
            </a:r>
            <a:r>
              <a:rPr lang="en-US" sz="2800" dirty="0" smtClean="0"/>
              <a:t>There </a:t>
            </a:r>
            <a:r>
              <a:rPr lang="en-US" sz="2800" dirty="0"/>
              <a:t>will be time for open brainstorming and sharing of ideas for successful interactive learning in the classroom</a:t>
            </a:r>
            <a:r>
              <a:rPr lang="en-US" sz="2800" dirty="0" smtClean="0"/>
              <a:t>.</a:t>
            </a:r>
            <a:endParaRPr lang="en-US" sz="2800" dirty="0"/>
          </a:p>
        </p:txBody>
      </p:sp>
    </p:spTree>
    <p:extLst>
      <p:ext uri="{BB962C8B-B14F-4D97-AF65-F5344CB8AC3E}">
        <p14:creationId xmlns:p14="http://schemas.microsoft.com/office/powerpoint/2010/main" val="56063751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30.17.01"/>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SLIDEGUID" val="E2E7317EEF7D496DB30F4DA9D7204177"/>
  <p:tag name="AUTOOPENPOLL" val="False"/>
  <p:tag name="TYPE" val="MultiChoiceSlide"/>
  <p:tag name="TPSLIDEBULLETSTYLE" val="2"/>
  <p:tag name="TPQUESTIONXML" val="&lt;?xml version=&quot;1.0&quot; encoding=&quot;UTF-8&quot; standalone=&quot;yes&quot;?&gt;&lt;questionlist&gt;&lt;properties&gt;&lt;guid&gt;4649FCE8C0CB4FF4A200997FB95F3877&lt;/guid&gt;&lt;date&gt;8/6/2014 02:08:1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2E7317EEF7D496DB30F4DA9D7204177&lt;/guid&gt;&lt;repollguid&gt;4C575095E231479B826EA0FF75001C0A&lt;/repollguid&gt;&lt;sourceid&gt;6895E10F48944EB6921C11B5AA81CE1B&lt;/sourceid&gt;&lt;questiontext&gt;Were you ever told how difficult a class would be by the instructor at the beginning of the cours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96E7C6EE03A4FBF8CC4915806436264&lt;/guid&gt;&lt;answertext&gt;Yes, more than once&lt;/answertext&gt;&lt;valuetype&gt;0&lt;/valuetype&gt;&lt;/answer&gt;&lt;answer&gt;&lt;guid&gt;A0DC2F5306DC4205BF999A047844EEA8&lt;/guid&gt;&lt;answertext&gt;Yes, once&lt;/answertext&gt;&lt;valuetype&gt;0&lt;/valuetype&gt;&lt;/answer&gt;&lt;answer&gt;&lt;guid&gt;93E4178D6A704622962AD3F41C3CF3BE&lt;/guid&gt;&lt;answertext&gt;No&lt;/answertext&gt;&lt;valuetype&gt;0&lt;/valuetype&gt;&lt;/answer&gt;&lt;/answers&gt;&lt;/multichoice&gt;&lt;/questions&gt;&lt;/questionlist&gt;"/>
  <p:tag name="LIVECHARTING" val="False"/>
  <p:tag name="CHARTTYPE" val="0"/>
  <p:tag name="CHARTDEFINEDCOLORS" val="3,6,10,45,32,50,13,4,9,55,1"/>
  <p:tag name="HASRESULTS" val="True"/>
  <p:tag name="RESULTS" val="Were you ever told how difficult a class would be by the instructor at the beginning of the course?[;crlf;]9[;]9[;]9[;]False[;]0[;][;crlf;]1.8889[;]2[;]0.8749[;]0.7654[;crlf;]4[;]0[;]Yes, more than once1[;]Yes, more than once[;][;crlf;]2[;]0[;]Yes, once2[;]Yes, once[;][;crlf;]3[;]0[;]No3[;]No[;][;crlf;]"/>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SLIDEGUID" val="E7F2B22BA3F04E788451246047961BB5"/>
  <p:tag name="AUTOOPENPOLL" val="False"/>
  <p:tag name="TYPE" val="MultiChoiceSlide"/>
  <p:tag name="TPSLIDEBULLETSTYLE" val="2"/>
  <p:tag name="TPQUESTIONXML" val="&lt;?xml version=&quot;1.0&quot; encoding=&quot;UTF-8&quot; standalone=&quot;yes&quot;?&gt;&lt;questionlist&gt;&lt;properties&gt;&lt;guid&gt;8E9C1C99820C45C5B720373030B97EAB&lt;/guid&gt;&lt;date&gt;8/6/2014 02:08:1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7F2B22BA3F04E788451246047961BB5&lt;/guid&gt;&lt;repollguid&gt;ED7CDE275FB64CCD8BA2E73FC91DACC9&lt;/repollguid&gt;&lt;sourceid&gt;E08DEA72BA554377B2192E38CDDD672F&lt;/sourceid&gt;&lt;questiontext&gt;Were you ever in a class where the instructor “over-praised” student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E099086E7B424372ACBE7B21E43A5C0A&lt;/guid&gt;&lt;answertext&gt;Yes&lt;/answertext&gt;&lt;valuetype&gt;0&lt;/valuetype&gt;&lt;/answer&gt;&lt;answer&gt;&lt;guid&gt;20873760639043009C0FA44FEAD936B2&lt;/guid&gt;&lt;answertext&gt;No&lt;/answertext&gt;&lt;valuetype&gt;0&lt;/valuetype&gt;&lt;/answer&gt;&lt;/answers&gt;&lt;/multichoice&gt;&lt;/questions&gt;&lt;/questionlist&gt;"/>
  <p:tag name="LIVECHARTING" val="False"/>
  <p:tag name="CHARTTYPE" val="0"/>
  <p:tag name="CHARTDEFINEDCOLORS" val="3,6,10,45,32,50,13,4,9,55,1"/>
  <p:tag name="HASRESULTS" val="True"/>
  <p:tag name="RESULTS" val="Were you ever in a class where the instructor “over-praised” students?[;crlf;]9[;]9[;]9[;]False[;]0[;][;crlf;]1.5556[;]2[;]0.4969[;]0.2469[;crlf;]4[;]0[;]Yes1[;]Yes[;][;crlf;]5[;]0[;]No2[;]No[;][;crlf;]"/>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xml><?xml version="1.0" encoding="utf-8"?>
<p:tagLst xmlns:a="http://schemas.openxmlformats.org/drawingml/2006/main" xmlns:r="http://schemas.openxmlformats.org/officeDocument/2006/relationships" xmlns:p="http://schemas.openxmlformats.org/presentationml/2006/main">
  <p:tag name="SLIDEGUID" val="1D12607690FD46A9AED1959F6E6F6D83"/>
  <p:tag name="AUTOOPENPOLL" val="False"/>
  <p:tag name="TYPE" val="MultiChoiceSlide"/>
  <p:tag name="TPSLIDEBULLETSTYLE" val="2"/>
  <p:tag name="TPQUESTIONXML" val="&lt;?xml version=&quot;1.0&quot; encoding=&quot;UTF-8&quot; standalone=&quot;yes&quot;?&gt;&lt;questionlist&gt;&lt;properties&gt;&lt;guid&gt;439031D924DA4B1EB85B1DF5A90EA36F&lt;/guid&gt;&lt;date&gt;8/6/2014 02:08:1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D12607690FD46A9AED1959F6E6F6D83&lt;/guid&gt;&lt;repollguid&gt;3200DCA9A69F403F95153C02ED21DF13&lt;/repollguid&gt;&lt;sourceid&gt;BC7095A7A451492F9BA12970051F917A&lt;/sourceid&gt;&lt;questiontext&gt;Which statement is tru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F416D05B3C34E40BE3B983E658663EB&lt;/guid&gt;&lt;answertext&gt;Average exam scores decreased by 7% in active learning sections compared to lecture&lt;/answertext&gt;&lt;valuetype&gt;0&lt;/valuetype&gt;&lt;/answer&gt;&lt;answer&gt;&lt;guid&gt;2E20F66D2D184668A7AC4F54C19060A2&lt;/guid&gt;&lt;answertext&gt;Average exam scores were no different in active learning sections compared to lecture&lt;/answertext&gt;&lt;valuetype&gt;0&lt;/valuetype&gt;&lt;/answer&gt;&lt;answer&gt;&lt;guid&gt;906D104DDDC240BDA6DDB04559EF8815&lt;/guid&gt;&lt;answertext&gt;Average exam scores increased by 6% in active learning sections compared to lecture&lt;/answertext&gt;&lt;valuetype&gt;0&lt;/valuetype&gt;&lt;/answer&gt;&lt;answer&gt;&lt;guid&gt;A467F5D5E72643BDA3EDD0148D959240&lt;/guid&gt;&lt;answertext&gt;Average exam scores increased by 14% in active learning sections compared to lecture&lt;/answertext&gt;&lt;valuetype&gt;0&lt;/valuetype&gt;&lt;/answer&gt;&lt;/answers&gt;&lt;/multichoice&gt;&lt;/questions&gt;&lt;/questionlist&gt;"/>
  <p:tag name="LIVECHARTING" val="False"/>
  <p:tag name="CHARTTYPE" val="0"/>
  <p:tag name="CHARTDEFINEDCOLORS" val="3,6,10,45,32,50,13,4,9,55,1"/>
  <p:tag name="HASRESULTS" val="True"/>
  <p:tag name="RESULTS" val="Which statement is true?[;crlf;]9[;]9[;]9[;]False[;]0[;][;crlf;]2.8889[;]3[;]0.8749[;]0.7654[;crlf;]1[;]0[;]Average exam scores decreased by 7% in active learning sections compared to lecture1[;]Average exam scores decreased by 7% in active learning sections compared to lecture[;][;crlf;]1[;]0[;]Average exam scores were no different in active learning sections compared to lecture2[;]Average exam scores were no different in active learning sections compared to lecture[;][;crlf;]5[;]0[;]Average exam scores increased by 6% in active learning sections compared to lecture3[;]Average exam scores increased by 6% in active learning sections compared to lecture[;][;crlf;]2[;]0[;]Average exam scores increased by 14% in active learning sections compared to lecture4[;]Average exam scores increased by 14% in active learning sections compared to lecture[;][;crlf;]"/>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SLIDEGUID" val="1C74CB763DCD4AEA9C6F1D0E3402ACC9"/>
  <p:tag name="AUTOOPENPOLL" val="False"/>
  <p:tag name="TYPE" val="MultiChoiceSlide"/>
  <p:tag name="TPSLIDEBULLETSTYLE" val="2"/>
  <p:tag name="TPQUESTIONXML" val="&lt;?xml version=&quot;1.0&quot; encoding=&quot;UTF-8&quot; standalone=&quot;yes&quot;?&gt;&lt;questionlist&gt;&lt;properties&gt;&lt;guid&gt;B7574AEBD02C4C34AF688BD7D451B26F&lt;/guid&gt;&lt;date&gt;8/6/2014 02:08:1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C74CB763DCD4AEA9C6F1D0E3402ACC9&lt;/guid&gt;&lt;repollguid&gt;DF560EB9594C40F29305ADCE762B96F4&lt;/repollguid&gt;&lt;sourceid&gt;FFBEBA43C31848308C8171E2B1E83BF1&lt;/sourceid&gt;&lt;questiontext&gt;Which statement is tru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5F2A08959AED408E8F387800CAAA81A5&lt;/guid&gt;&lt;answertext&gt;Students in classes with active learning were 1.5 times more likely to fail than students in classes with traditional lecturing&lt;/answertext&gt;&lt;valuetype&gt;0&lt;/valuetype&gt;&lt;/answer&gt;&lt;answer&gt;&lt;guid&gt;54BC422ACC554FBDAA3C5192F97C1919&lt;/guid&gt;&lt;answertext&gt;Students in classes with traditional lecturing were no more likely to fail than students in classes with active learning&lt;/answertext&gt;&lt;valuetype&gt;0&lt;/valuetype&gt;&lt;/answer&gt;&lt;answer&gt;&lt;guid&gt;5881EDD239FC408689BE8DE5543E8EAE&lt;/guid&gt;&lt;answertext&gt;Students in classes with traditional lecturing were 1.5 times more likely to fail than students in classes with active learning&lt;/answertext&gt;&lt;valuetype&gt;0&lt;/valuetype&gt;&lt;/answer&gt;&lt;answer&gt;&lt;guid&gt;10AAAA7BE3D5456D9C88CD62B6565045&lt;/guid&gt;&lt;answertext&gt;Students in classes with traditional lecturing were 4 times more likely to fail than students in classes with active learning&lt;/answertext&gt;&lt;valuetype&gt;0&lt;/valuetype&gt;&lt;/answer&gt;&lt;/answers&gt;&lt;/multichoice&gt;&lt;/questions&gt;&lt;/questionlist&gt;"/>
  <p:tag name="LIVECHARTING" val="False"/>
  <p:tag name="CHARTTYPE" val="0"/>
  <p:tag name="CHARTDEFINEDCOLORS" val="3,6,10,45,32,50,13,4,9,55,1"/>
  <p:tag name="HASRESULTS" val="True"/>
  <p:tag name="RESULTS" val="Which statement is true?[;crlf;]9[;]9[;]9[;]False[;]0[;][;crlf;]2.5556[;]3[;]0.8315[;]0.6914[;crlf;]1[;]0[;]Students in classes with active learning were 1.5 times more likely to fail than students in classes with traditional lecturing1[;]Students in classes with active learning were 1.5 times more likely to fail than students in classes with traditional lecturing[;][;crlf;]3[;]0[;]Students in classes with traditional lecturing were no more likely to fail than students in classes with active learning2[;]Students in classes with traditional lecturing were no more likely to fail than students in classes with active learning[;][;crlf;]4[;]0[;]Students in classes with traditional lecturing were 1.5 times more likely to fail than students in classes with active learning3[;]Students in classes with traditional lecturing were 1.5 times more likely to fail than students in classes with active learning[;][;crlf;]1[;]0[;]Students in classes with traditional lecturing were 4 times more likely to fail than students in classes with active learning4[;]Students in classes with traditional lecturing were 4 times more likely to fail than students in classes with active learning[;][;crlf;]"/>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SLIDEGUID" val="6726BD90C8A04601B592482FF8A98AE8"/>
  <p:tag name="AUTOOPENPOLL" val="False"/>
  <p:tag name="TYPE" val="MultiChoiceSlide"/>
  <p:tag name="TPSLIDEBULLETSTYLE" val="2"/>
  <p:tag name="TPQUESTIONXML" val="&lt;?xml version=&quot;1.0&quot; encoding=&quot;UTF-8&quot; standalone=&quot;yes&quot;?&gt;&lt;questionlist&gt;&lt;properties&gt;&lt;guid&gt;9DD4061563144BE787D07B453E0124B2&lt;/guid&gt;&lt;date&gt;8/6/2014 02:08:19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726BD90C8A04601B592482FF8A98AE8&lt;/guid&gt;&lt;repollguid&gt;D571D128DBC74829B4EC1AF20922E899&lt;/repollguid&gt;&lt;sourceid&gt;C6DF51B2830E414EAA41682D3B8936C0&lt;/sourceid&gt;&lt;questiontext&gt;Were you ever invited to an extra help session for a clas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C25D4D1E3954D95AA51A81B9E090841&lt;/guid&gt;&lt;answertext&gt;yes&lt;/answertext&gt;&lt;valuetype&gt;0&lt;/valuetype&gt;&lt;/answer&gt;&lt;answer&gt;&lt;guid&gt;3DC9C6D6ECED40F08F8BAECF6E67B96F&lt;/guid&gt;&lt;answertext&gt;no&lt;/answertext&gt;&lt;valuetype&gt;0&lt;/valuetype&gt;&lt;/answer&gt;&lt;/answers&gt;&lt;/multichoice&gt;&lt;/questions&gt;&lt;/questionlist&gt;"/>
  <p:tag name="LIVECHARTING" val="False"/>
  <p:tag name="CHARTTYPE" val="0"/>
  <p:tag name="CHARTDEFINEDCOLORS" val="3,6,10,45,32,50,13,4,9,55,1"/>
  <p:tag name="HASRESULTS" val="True"/>
  <p:tag name="RESULTS" val="Were you ever invited to an extra help session for a class?[;crlf;]9[;]9[;]9[;]False[;]0[;][;crlf;]1.7778[;]2[;]0.4157[;]0.1728[;crlf;]2[;]0[;]yes1[;]yes[;][;crlf;]7[;]0[;]no2[;]no[;][;crlf;]"/>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919191"/>
    </a:dk1>
    <a:lt1>
      <a:srgbClr val="FFFFFF"/>
    </a:lt1>
    <a:dk2>
      <a:srgbClr val="BFCDE8"/>
    </a:dk2>
    <a:lt2>
      <a:srgbClr val="FFFFFF"/>
    </a:lt2>
    <a:accent1>
      <a:srgbClr val="7B00E4"/>
    </a:accent1>
    <a:accent2>
      <a:srgbClr val="00AE00"/>
    </a:accent2>
    <a:accent3>
      <a:srgbClr val="DCE3F2"/>
    </a:accent3>
    <a:accent4>
      <a:srgbClr val="DADADA"/>
    </a:accent4>
    <a:accent5>
      <a:srgbClr val="BFAAEF"/>
    </a:accent5>
    <a:accent6>
      <a:srgbClr val="009D00"/>
    </a:accent6>
    <a:hlink>
      <a:srgbClr val="FC0128"/>
    </a:hlink>
    <a:folHlink>
      <a:srgbClr val="CECECE"/>
    </a:folHlink>
  </a:clrScheme>
</a:themeOverride>
</file>

<file path=ppt/theme/themeOverride10.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2.xml><?xml version="1.0" encoding="utf-8"?>
<a:themeOverride xmlns:a="http://schemas.openxmlformats.org/drawingml/2006/main">
  <a:clrScheme name="">
    <a:dk1>
      <a:srgbClr val="919191"/>
    </a:dk1>
    <a:lt1>
      <a:srgbClr val="FFFFFF"/>
    </a:lt1>
    <a:dk2>
      <a:srgbClr val="BFCDE8"/>
    </a:dk2>
    <a:lt2>
      <a:srgbClr val="FFFFFF"/>
    </a:lt2>
    <a:accent1>
      <a:srgbClr val="7B00E4"/>
    </a:accent1>
    <a:accent2>
      <a:srgbClr val="00AE00"/>
    </a:accent2>
    <a:accent3>
      <a:srgbClr val="DCE3F2"/>
    </a:accent3>
    <a:accent4>
      <a:srgbClr val="DADADA"/>
    </a:accent4>
    <a:accent5>
      <a:srgbClr val="BFAAEF"/>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4.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5.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6.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7.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8.xml><?xml version="1.0" encoding="utf-8"?>
<a:themeOverride xmlns:a="http://schemas.openxmlformats.org/drawingml/2006/main">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9.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7934</TotalTime>
  <Words>1966</Words>
  <Application>Microsoft Macintosh PowerPoint</Application>
  <PresentationFormat>On-screen Show (4:3)</PresentationFormat>
  <Paragraphs>243</Paragraphs>
  <Slides>41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Chart</vt:lpstr>
      <vt:lpstr>Hi! </vt:lpstr>
      <vt:lpstr>Goals</vt:lpstr>
      <vt:lpstr>3-step interviews (modified)</vt:lpstr>
      <vt:lpstr>Snowball assessment</vt:lpstr>
      <vt:lpstr>DCAL = Dartmouth Center for the Advancement of Learning </vt:lpstr>
      <vt:lpstr>Future Faculty Programs</vt:lpstr>
      <vt:lpstr>Faculty Programs</vt:lpstr>
      <vt:lpstr>Leveraging Openly Available Course Materials To Enhance Student Learning</vt:lpstr>
      <vt:lpstr>Teaching Science Seminar</vt:lpstr>
      <vt:lpstr>Teaching Science Seminar</vt:lpstr>
      <vt:lpstr>Teaching Science Seminar</vt:lpstr>
      <vt:lpstr>Teaching with Technology (TWIT)        (Educational Technologies Group)</vt:lpstr>
      <vt:lpstr>Educational Technologies Group</vt:lpstr>
      <vt:lpstr>Ways to help your students</vt:lpstr>
      <vt:lpstr>Meta-analysis: Active learning and student performance in STEM</vt:lpstr>
      <vt:lpstr>Which statement is true?</vt:lpstr>
      <vt:lpstr>Which statement is true?</vt:lpstr>
      <vt:lpstr>PowerPoint Presentation</vt:lpstr>
      <vt:lpstr>PowerPoint Presentation</vt:lpstr>
      <vt:lpstr>PowerPoint Presentation</vt:lpstr>
      <vt:lpstr>PowerPoint Presentation</vt:lpstr>
      <vt:lpstr>Interventions</vt:lpstr>
      <vt:lpstr>Were you ever invited to an extra help session for a class? </vt:lpstr>
      <vt:lpstr>Were you ever told how difficult a class would be by the instructor at the beginning of the course? </vt:lpstr>
      <vt:lpstr>Were you ever in a class where the instructor “over-praised” students?</vt:lpstr>
      <vt:lpstr>Article Recap</vt:lpstr>
      <vt:lpstr>Your teaching  (and student learning)  is influenced by</vt:lpstr>
      <vt:lpstr>Under-Performance of Women In Math &amp; Science</vt:lpstr>
      <vt:lpstr>PowerPoint Presentation</vt:lpstr>
      <vt:lpstr>Stereotype Threat -&gt; Identity Threat </vt:lpstr>
      <vt:lpstr> Examples of Identity Threat   </vt:lpstr>
      <vt:lpstr>Math Test Performance  Of College Men and Women (Spencer, Steele &amp; Quinn, 1999)</vt:lpstr>
      <vt:lpstr>   When White Men Can’t Do Math Aronson, et al., (1999). Journal of Experimental Social Psychology.    </vt:lpstr>
      <vt:lpstr> Educational Testing Service Study: Asking Gender Before AP Calculus Test</vt:lpstr>
      <vt:lpstr>7th Grade Girls’ Math TAAS</vt:lpstr>
      <vt:lpstr>Reaffirming personal adequacy</vt:lpstr>
      <vt:lpstr>Reducing Effects of Stereotype Threat: Strategies</vt:lpstr>
      <vt:lpstr>Conclusion</vt:lpstr>
      <vt:lpstr>PowerPoint Presentation</vt:lpstr>
      <vt:lpstr>Assessments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Tobery</dc:creator>
  <cp:lastModifiedBy>Cindy Tobery</cp:lastModifiedBy>
  <cp:revision>72</cp:revision>
  <dcterms:created xsi:type="dcterms:W3CDTF">2012-07-30T18:41:44Z</dcterms:created>
  <dcterms:modified xsi:type="dcterms:W3CDTF">2014-08-06T20:54:02Z</dcterms:modified>
</cp:coreProperties>
</file>