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70" r:id="rId11"/>
    <p:sldId id="267" r:id="rId12"/>
    <p:sldId id="269" r:id="rId13"/>
    <p:sldId id="277" r:id="rId14"/>
    <p:sldId id="276" r:id="rId15"/>
    <p:sldId id="278" r:id="rId16"/>
    <p:sldId id="274" r:id="rId17"/>
    <p:sldId id="275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6B1D-70F9-4F67-8601-68F0621C640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FEB13-48C8-497E-A25C-5AEF9104DE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ollege Seal"/>
          <p:cNvPicPr>
            <a:picLocks noChangeAspect="1" noChangeArrowheads="1"/>
          </p:cNvPicPr>
          <p:nvPr/>
        </p:nvPicPr>
        <p:blipFill>
          <a:blip r:embed="rId2" cstate="print"/>
          <a:srcRect t="34375" r="57143" b="32813"/>
          <a:stretch>
            <a:fillRect/>
          </a:stretch>
        </p:blipFill>
        <p:spPr bwMode="auto">
          <a:xfrm>
            <a:off x="457200" y="0"/>
            <a:ext cx="2209800" cy="2209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Speckle Noise Using 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05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Adam </a:t>
            </a:r>
            <a:r>
              <a:rPr lang="en-US" dirty="0" err="1" smtClean="0">
                <a:solidFill>
                  <a:schemeClr val="tx1"/>
                </a:solidFill>
              </a:rPr>
              <a:t>Baldoni</a:t>
            </a:r>
            <a:r>
              <a:rPr lang="en-US" dirty="0" smtClean="0">
                <a:solidFill>
                  <a:schemeClr val="tx1"/>
                </a:solidFill>
              </a:rPr>
              <a:t>, Dickinson College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Mentor: Dr. </a:t>
            </a:r>
            <a:r>
              <a:rPr lang="en-US" dirty="0" err="1" smtClean="0">
                <a:solidFill>
                  <a:schemeClr val="tx1"/>
                </a:solidFill>
              </a:rPr>
              <a:t>Ilker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Kocyigit</a:t>
            </a:r>
            <a:r>
              <a:rPr lang="en-US" dirty="0" smtClean="0">
                <a:solidFill>
                  <a:schemeClr val="tx1"/>
                </a:solidFill>
              </a:rPr>
              <a:t>, Dartmouth College</a:t>
            </a:r>
          </a:p>
        </p:txBody>
      </p:sp>
      <p:pic>
        <p:nvPicPr>
          <p:cNvPr id="16388" name="Picture 4" descr="Image result for dartmouth college s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28600"/>
            <a:ext cx="1866900" cy="2001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 Point Im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7134" b="14919"/>
          <a:stretch>
            <a:fillRect/>
          </a:stretch>
        </p:blipFill>
        <p:spPr>
          <a:xfrm>
            <a:off x="-10061" y="1066800"/>
            <a:ext cx="9154062" cy="5791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Image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Filtered 10 Point Bor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0555" t="5829" r="30556" b="16456"/>
          <a:stretch>
            <a:fillRect/>
          </a:stretch>
        </p:blipFill>
        <p:spPr>
          <a:xfrm>
            <a:off x="1600200" y="950687"/>
            <a:ext cx="6202679" cy="59073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Version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iltered 10 Point Born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0556" t="5901" r="31481" b="16384"/>
          <a:stretch>
            <a:fillRect/>
          </a:stretch>
        </p:blipFill>
        <p:spPr>
          <a:xfrm>
            <a:off x="1447800" y="836341"/>
            <a:ext cx="6172200" cy="602165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Second Version (speckled)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ltered 10 Point Born2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1482" t="5901" r="31481" b="16384"/>
          <a:stretch>
            <a:fillRect/>
          </a:stretch>
        </p:blipFill>
        <p:spPr>
          <a:xfrm>
            <a:off x="1600200" y="914400"/>
            <a:ext cx="5943600" cy="5943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Version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statistical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version of code is not statistically stable</a:t>
            </a:r>
          </a:p>
          <a:p>
            <a:r>
              <a:rPr lang="en-US" dirty="0" smtClean="0"/>
              <a:t>Technique available to increase stability</a:t>
            </a:r>
          </a:p>
          <a:p>
            <a:r>
              <a:rPr lang="en-US" dirty="0" smtClean="0"/>
              <a:t>Technique causes some resolution loss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Stability Technique</a:t>
            </a:r>
            <a:endParaRPr lang="en-US" dirty="0"/>
          </a:p>
        </p:txBody>
      </p:sp>
      <p:pic>
        <p:nvPicPr>
          <p:cNvPr id="4" name="Content Placeholder 3" descr="Speckle Reconstruction Techniqu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0487" y="1371600"/>
            <a:ext cx="9174487" cy="43796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self-averaging technique</a:t>
            </a:r>
          </a:p>
          <a:p>
            <a:r>
              <a:rPr lang="en-US" dirty="0" smtClean="0"/>
              <a:t>Improve code efficiency</a:t>
            </a:r>
          </a:p>
          <a:p>
            <a:r>
              <a:rPr lang="en-US" dirty="0" smtClean="0"/>
              <a:t>Use code to research gaining information from speckle of different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Anne Gelb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Feng</a:t>
            </a:r>
            <a:r>
              <a:rPr lang="en-US" dirty="0" smtClean="0"/>
              <a:t> Fu</a:t>
            </a:r>
          </a:p>
          <a:p>
            <a:r>
              <a:rPr lang="en-US" dirty="0" smtClean="0"/>
              <a:t>Tracy </a:t>
            </a:r>
            <a:r>
              <a:rPr lang="en-US" dirty="0" err="1" smtClean="0"/>
              <a:t>Moloney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Ilker</a:t>
            </a:r>
            <a:r>
              <a:rPr lang="en-US" dirty="0" smtClean="0"/>
              <a:t> </a:t>
            </a:r>
            <a:r>
              <a:rPr lang="en-US" dirty="0" err="1" smtClean="0"/>
              <a:t>Kocyigit</a:t>
            </a:r>
            <a:endParaRPr lang="en-US" dirty="0" smtClean="0"/>
          </a:p>
          <a:p>
            <a:r>
              <a:rPr lang="en-US" dirty="0" smtClean="0"/>
              <a:t>REU students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/>
              <a:t>Dartmouth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Multiple Frequency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Frequency</a:t>
            </a:r>
          </a:p>
          <a:p>
            <a:pPr lvl="1"/>
            <a:r>
              <a:rPr lang="en-US" dirty="0" smtClean="0"/>
              <a:t>Uses a single central frequency</a:t>
            </a:r>
          </a:p>
          <a:p>
            <a:pPr lvl="1"/>
            <a:r>
              <a:rPr lang="en-US" dirty="0" smtClean="0"/>
              <a:t>Computationally less expensive</a:t>
            </a:r>
          </a:p>
          <a:p>
            <a:pPr lvl="1"/>
            <a:r>
              <a:rPr lang="en-US" dirty="0" smtClean="0"/>
              <a:t>Noisy</a:t>
            </a:r>
          </a:p>
          <a:p>
            <a:r>
              <a:rPr lang="en-US" dirty="0" smtClean="0"/>
              <a:t>Multiple Frequency</a:t>
            </a:r>
          </a:p>
          <a:p>
            <a:pPr lvl="1"/>
            <a:r>
              <a:rPr lang="en-US" dirty="0" smtClean="0"/>
              <a:t>Uses multiple frequencies within bandwidth</a:t>
            </a:r>
          </a:p>
          <a:p>
            <a:pPr lvl="1"/>
            <a:r>
              <a:rPr lang="en-US" dirty="0" smtClean="0"/>
              <a:t>Background noise cancels out</a:t>
            </a:r>
          </a:p>
          <a:p>
            <a:pPr lvl="1"/>
            <a:r>
              <a:rPr lang="en-US" dirty="0" smtClean="0"/>
              <a:t>Computationally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 Point Born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6878" b="17468"/>
          <a:stretch>
            <a:fillRect/>
          </a:stretch>
        </p:blipFill>
        <p:spPr>
          <a:xfrm>
            <a:off x="208935" y="1143000"/>
            <a:ext cx="8935065" cy="5486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Frequency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eckle Example 1.jpg"/>
          <p:cNvPicPr>
            <a:picLocks noChangeAspect="1"/>
          </p:cNvPicPr>
          <p:nvPr/>
        </p:nvPicPr>
        <p:blipFill>
          <a:blip r:embed="rId2" cstate="print"/>
          <a:srcRect t="18605"/>
          <a:stretch>
            <a:fillRect/>
          </a:stretch>
        </p:blipFill>
        <p:spPr>
          <a:xfrm>
            <a:off x="914400" y="1981200"/>
            <a:ext cx="7364549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speckle?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Noise phenomenon that occurs in imaging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Frequency</a:t>
            </a:r>
            <a:endParaRPr lang="en-US" dirty="0"/>
          </a:p>
        </p:txBody>
      </p:sp>
      <p:pic>
        <p:nvPicPr>
          <p:cNvPr id="4" name="Content Placeholder 3" descr="10 Point BornMul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6878" b="17468"/>
          <a:stretch>
            <a:fillRect/>
          </a:stretch>
        </p:blipFill>
        <p:spPr>
          <a:xfrm>
            <a:off x="0" y="1143000"/>
            <a:ext cx="9307359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speckle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Ultrasound</a:t>
            </a:r>
          </a:p>
          <a:p>
            <a:r>
              <a:rPr lang="en-US" dirty="0" smtClean="0"/>
              <a:t>SAR</a:t>
            </a:r>
            <a:endParaRPr lang="en-US" dirty="0"/>
          </a:p>
        </p:txBody>
      </p:sp>
      <p:pic>
        <p:nvPicPr>
          <p:cNvPr id="4" name="Picture 3" descr="Speckle Example 2.ppm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743200"/>
            <a:ext cx="7391400" cy="3626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speckle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Approximating a surface with a reflectivity array</a:t>
            </a:r>
          </a:p>
          <a:p>
            <a:r>
              <a:rPr lang="en-US" sz="2400" dirty="0" smtClean="0"/>
              <a:t>In reality, many </a:t>
            </a:r>
            <a:r>
              <a:rPr lang="en-US" sz="2400" dirty="0" err="1" smtClean="0"/>
              <a:t>scatterers</a:t>
            </a:r>
            <a:r>
              <a:rPr lang="en-US" sz="2400" dirty="0" smtClean="0"/>
              <a:t> in resolution cell</a:t>
            </a:r>
          </a:p>
          <a:p>
            <a:r>
              <a:rPr lang="en-US" sz="2400" dirty="0" smtClean="0"/>
              <a:t>Causes constructive and destructive interference</a:t>
            </a:r>
            <a:endParaRPr lang="en-US" sz="2400" dirty="0"/>
          </a:p>
        </p:txBody>
      </p:sp>
      <p:pic>
        <p:nvPicPr>
          <p:cNvPr id="5" name="Picture 4" descr="Wave Interference.jpg"/>
          <p:cNvPicPr>
            <a:picLocks noChangeAspect="1"/>
          </p:cNvPicPr>
          <p:nvPr/>
        </p:nvPicPr>
        <p:blipFill>
          <a:blip r:embed="rId2" cstate="print"/>
          <a:srcRect b="7503"/>
          <a:stretch>
            <a:fillRect/>
          </a:stretch>
        </p:blipFill>
        <p:spPr>
          <a:xfrm>
            <a:off x="1066800" y="2895600"/>
            <a:ext cx="6364788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model speckle?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ultiplicative noise based on Rayleigh distribution</a:t>
            </a:r>
          </a:p>
          <a:p>
            <a:r>
              <a:rPr lang="en-US" dirty="0" smtClean="0"/>
              <a:t>Take away </a:t>
            </a:r>
            <a:r>
              <a:rPr lang="en-US" dirty="0" err="1" smtClean="0"/>
              <a:t>scatterer</a:t>
            </a:r>
            <a:r>
              <a:rPr lang="en-US" dirty="0" smtClean="0"/>
              <a:t> assumptions</a:t>
            </a:r>
          </a:p>
          <a:p>
            <a:r>
              <a:rPr lang="en-US" dirty="0" smtClean="0"/>
              <a:t>Many weak reflectors </a:t>
            </a:r>
            <a:r>
              <a:rPr lang="en-US" dirty="0" err="1" smtClean="0"/>
              <a:t>vs</a:t>
            </a:r>
            <a:r>
              <a:rPr lang="en-US" dirty="0" smtClean="0"/>
              <a:t> 1 strong representative </a:t>
            </a:r>
            <a:r>
              <a:rPr lang="en-US" dirty="0" err="1" smtClean="0"/>
              <a:t>scatterer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1295400" y="4419600"/>
            <a:ext cx="1981200" cy="1828800"/>
            <a:chOff x="1295400" y="4267200"/>
            <a:chExt cx="1981200" cy="1828800"/>
          </a:xfrm>
        </p:grpSpPr>
        <p:sp>
          <p:nvSpPr>
            <p:cNvPr id="4" name="Rectangle 3"/>
            <p:cNvSpPr/>
            <p:nvPr/>
          </p:nvSpPr>
          <p:spPr>
            <a:xfrm>
              <a:off x="1295400" y="4267200"/>
              <a:ext cx="1981200" cy="1828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28800" y="4724400"/>
              <a:ext cx="838200" cy="762000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562600" y="4419600"/>
            <a:ext cx="1981200" cy="1828800"/>
            <a:chOff x="5562600" y="4267200"/>
            <a:chExt cx="1981200" cy="1828800"/>
          </a:xfrm>
        </p:grpSpPr>
        <p:sp>
          <p:nvSpPr>
            <p:cNvPr id="5" name="Rectangle 4"/>
            <p:cNvSpPr/>
            <p:nvPr/>
          </p:nvSpPr>
          <p:spPr>
            <a:xfrm>
              <a:off x="5562600" y="4267200"/>
              <a:ext cx="1981200" cy="1828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91200" y="4572000"/>
              <a:ext cx="1600200" cy="76200"/>
              <a:chOff x="5715000" y="4419600"/>
              <a:chExt cx="1600200" cy="762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5715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0198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3246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6294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9342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239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791200" y="4876800"/>
              <a:ext cx="1600200" cy="76200"/>
              <a:chOff x="5715000" y="4419600"/>
              <a:chExt cx="1600200" cy="762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715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0198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3246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6294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69342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239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791200" y="5181600"/>
              <a:ext cx="1600200" cy="76200"/>
              <a:chOff x="5715000" y="4419600"/>
              <a:chExt cx="1600200" cy="762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5715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0198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3246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6294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9342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239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791200" y="5486400"/>
              <a:ext cx="1600200" cy="76200"/>
              <a:chOff x="5715000" y="4419600"/>
              <a:chExt cx="1600200" cy="7620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5715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0198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3246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6294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342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239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791200" y="5791200"/>
              <a:ext cx="1600200" cy="76200"/>
              <a:chOff x="5715000" y="4419600"/>
              <a:chExt cx="1600200" cy="762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715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0198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3246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66294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9342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239000" y="4419600"/>
                <a:ext cx="76200" cy="762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1752600" y="1981200"/>
            <a:ext cx="76200" cy="3352800"/>
            <a:chOff x="1752600" y="1981200"/>
            <a:chExt cx="76200" cy="3352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52600" y="1981200"/>
              <a:ext cx="0" cy="3352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1752600" y="2057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752600" y="2362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752600" y="2667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52600" y="3276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752600" y="3581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752600" y="3962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752600" y="4267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752600" y="4648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4953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752600" y="2971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752600" y="5257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705600" y="2743200"/>
            <a:ext cx="1981200" cy="1828800"/>
            <a:chOff x="6705600" y="2743200"/>
            <a:chExt cx="1981200" cy="1828800"/>
          </a:xfrm>
        </p:grpSpPr>
        <p:grpSp>
          <p:nvGrpSpPr>
            <p:cNvPr id="20" name="Group 19"/>
            <p:cNvGrpSpPr/>
            <p:nvPr/>
          </p:nvGrpSpPr>
          <p:grpSpPr>
            <a:xfrm>
              <a:off x="6705600" y="2743200"/>
              <a:ext cx="1981200" cy="1828800"/>
              <a:chOff x="5562600" y="4267200"/>
              <a:chExt cx="1981200" cy="1828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562600" y="4267200"/>
                <a:ext cx="1981200" cy="1828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15"/>
              <p:cNvGrpSpPr/>
              <p:nvPr/>
            </p:nvGrpSpPr>
            <p:grpSpPr>
              <a:xfrm>
                <a:off x="5791200" y="4572000"/>
                <a:ext cx="1600200" cy="76200"/>
                <a:chOff x="5715000" y="4419600"/>
                <a:chExt cx="1600200" cy="76200"/>
              </a:xfrm>
            </p:grpSpPr>
            <p:sp>
              <p:nvSpPr>
                <p:cNvPr id="51" name="Oval 6"/>
                <p:cNvSpPr/>
                <p:nvPr/>
              </p:nvSpPr>
              <p:spPr>
                <a:xfrm>
                  <a:off x="5715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7"/>
                <p:cNvSpPr/>
                <p:nvPr/>
              </p:nvSpPr>
              <p:spPr>
                <a:xfrm>
                  <a:off x="60198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8"/>
                <p:cNvSpPr/>
                <p:nvPr/>
              </p:nvSpPr>
              <p:spPr>
                <a:xfrm>
                  <a:off x="63246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9"/>
                <p:cNvSpPr/>
                <p:nvPr/>
              </p:nvSpPr>
              <p:spPr>
                <a:xfrm>
                  <a:off x="66294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10"/>
                <p:cNvSpPr/>
                <p:nvPr/>
              </p:nvSpPr>
              <p:spPr>
                <a:xfrm>
                  <a:off x="69342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11"/>
                <p:cNvSpPr/>
                <p:nvPr/>
              </p:nvSpPr>
              <p:spPr>
                <a:xfrm>
                  <a:off x="7239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6"/>
              <p:cNvGrpSpPr/>
              <p:nvPr/>
            </p:nvGrpSpPr>
            <p:grpSpPr>
              <a:xfrm>
                <a:off x="5791200" y="4876800"/>
                <a:ext cx="1600200" cy="76200"/>
                <a:chOff x="5715000" y="4419600"/>
                <a:chExt cx="1600200" cy="7620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5715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60198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3246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66294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69342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7239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5791200" y="5181600"/>
                <a:ext cx="1600200" cy="76200"/>
                <a:chOff x="5715000" y="4419600"/>
                <a:chExt cx="1600200" cy="7620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5715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60198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63246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6294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69342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7239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30"/>
              <p:cNvGrpSpPr/>
              <p:nvPr/>
            </p:nvGrpSpPr>
            <p:grpSpPr>
              <a:xfrm>
                <a:off x="5791200" y="5486400"/>
                <a:ext cx="1600200" cy="76200"/>
                <a:chOff x="5715000" y="4419600"/>
                <a:chExt cx="1600200" cy="76200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5715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60198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3246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6294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9342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7239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37"/>
              <p:cNvGrpSpPr/>
              <p:nvPr/>
            </p:nvGrpSpPr>
            <p:grpSpPr>
              <a:xfrm>
                <a:off x="5791200" y="5791200"/>
                <a:ext cx="1600200" cy="76200"/>
                <a:chOff x="5715000" y="4419600"/>
                <a:chExt cx="1600200" cy="7620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5715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60198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63246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6294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69342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239000" y="4419600"/>
                  <a:ext cx="76200" cy="762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58" name="Straight Connector 57"/>
            <p:cNvCxnSpPr/>
            <p:nvPr/>
          </p:nvCxnSpPr>
          <p:spPr>
            <a:xfrm>
              <a:off x="7086600" y="2743200"/>
              <a:ext cx="0" cy="1828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467600" y="2743200"/>
              <a:ext cx="0" cy="1828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21" idx="2"/>
            </p:cNvCxnSpPr>
            <p:nvPr/>
          </p:nvCxnSpPr>
          <p:spPr>
            <a:xfrm>
              <a:off x="7696200" y="2743200"/>
              <a:ext cx="0" cy="1828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8077200" y="2743200"/>
              <a:ext cx="0" cy="1828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82000" y="2743200"/>
              <a:ext cx="0" cy="1828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705600" y="3200400"/>
              <a:ext cx="1981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705600" y="3581400"/>
              <a:ext cx="1981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705600" y="3810000"/>
              <a:ext cx="1981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600" y="4114800"/>
              <a:ext cx="1981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7" name="Straight Arrow Connector 76"/>
          <p:cNvCxnSpPr/>
          <p:nvPr/>
        </p:nvCxnSpPr>
        <p:spPr>
          <a:xfrm>
            <a:off x="1981200" y="3581400"/>
            <a:ext cx="4495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962400" y="3733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1447800" y="2057400"/>
            <a:ext cx="0" cy="3276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62000" y="3352800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38200" y="1371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Sensor Array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6553200" y="1828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Sources/Object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Born Approximation and Kirchhoff Migration</a:t>
            </a:r>
            <a:endParaRPr lang="en-US" sz="4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447800"/>
            <a:ext cx="5744308" cy="9144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2819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Discretization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819400"/>
            <a:ext cx="4495800" cy="10668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1524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Born Approx:</a:t>
            </a:r>
            <a:endParaRPr lang="en-US" sz="2800" dirty="0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4495800"/>
            <a:ext cx="1730829" cy="6858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09600" y="4572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Kirchhoff Migration: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Resolutions and Scaling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038600"/>
            <a:ext cx="1624263" cy="11430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343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Range Resolution:</a:t>
            </a:r>
            <a:endParaRPr lang="en-US" sz="2800" dirty="0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133600"/>
            <a:ext cx="1659467" cy="106680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2362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Cross Range Resolution: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version of code assumes a strong reflector located at the center of the pixel</a:t>
            </a:r>
          </a:p>
          <a:p>
            <a:r>
              <a:rPr lang="en-US" dirty="0" smtClean="0"/>
              <a:t>Second version assumes many weak reflectors located anywhere within pixel (speckle)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255</Words>
  <Application>Microsoft Office PowerPoint</Application>
  <PresentationFormat>On-screen Show (4:3)</PresentationFormat>
  <Paragraphs>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Modeling Speckle Noise Using MATLAB</vt:lpstr>
      <vt:lpstr>What is speckle?</vt:lpstr>
      <vt:lpstr>Why is speckle important?</vt:lpstr>
      <vt:lpstr>Where does speckle come from?</vt:lpstr>
      <vt:lpstr>How do we model speckle?</vt:lpstr>
      <vt:lpstr>Basic Idea</vt:lpstr>
      <vt:lpstr>Born Approximation and Kirchhoff Migration</vt:lpstr>
      <vt:lpstr>Resolutions and Scaling</vt:lpstr>
      <vt:lpstr>Building the code</vt:lpstr>
      <vt:lpstr>Original Image</vt:lpstr>
      <vt:lpstr>First Version</vt:lpstr>
      <vt:lpstr>Second Version (speckled)</vt:lpstr>
      <vt:lpstr>Second Version #2</vt:lpstr>
      <vt:lpstr>Obtaining statistical stability</vt:lpstr>
      <vt:lpstr>Statistical Stability Technique</vt:lpstr>
      <vt:lpstr>Moving Forward</vt:lpstr>
      <vt:lpstr>Acknowledgements</vt:lpstr>
      <vt:lpstr>Single vs Multiple Frequency Imaging</vt:lpstr>
      <vt:lpstr>Single Frequency</vt:lpstr>
      <vt:lpstr>Multiple Frequency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Speckle Noise Using MATLAB</dc:title>
  <dc:creator>ATBaldoni</dc:creator>
  <cp:lastModifiedBy>ATBaldoni</cp:lastModifiedBy>
  <cp:revision>107</cp:revision>
  <dcterms:created xsi:type="dcterms:W3CDTF">2018-08-06T15:31:50Z</dcterms:created>
  <dcterms:modified xsi:type="dcterms:W3CDTF">2018-08-08T18:13:54Z</dcterms:modified>
</cp:coreProperties>
</file>