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22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3FBB4-040E-4D43-A900-EEA150C9F47B}" type="datetimeFigureOut">
              <a:rPr lang="en-US" smtClean="0"/>
              <a:pPr/>
              <a:t>1/28/13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A786C-CAED-1848-BD8E-D053984941D6}" type="slidenum">
              <a:rPr lang="en-US" smtClean="0"/>
              <a:pPr/>
              <a:t>‹#›</a:t>
            </a:fld>
            <a:endParaRPr lang="en-US"/>
          </a:p>
        </p:txBody>
      </p:sp>
    </p:spTree>
    <p:extLst>
      <p:ext uri="{BB962C8B-B14F-4D97-AF65-F5344CB8AC3E}">
        <p14:creationId xmlns:p14="http://schemas.microsoft.com/office/powerpoint/2010/main" val="1991703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A786C-CAED-1848-BD8E-D053984941D6}" type="slidenum">
              <a:rPr lang="en-US" smtClean="0"/>
              <a:pPr/>
              <a:t>5</a:t>
            </a:fld>
            <a:endParaRPr lang="en-US"/>
          </a:p>
        </p:txBody>
      </p:sp>
    </p:spTree>
    <p:extLst>
      <p:ext uri="{BB962C8B-B14F-4D97-AF65-F5344CB8AC3E}">
        <p14:creationId xmlns:p14="http://schemas.microsoft.com/office/powerpoint/2010/main" val="21773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619B521-F981-7B49-9430-46D06E0B7011}"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9B521-F981-7B49-9430-46D06E0B7011}" type="datetimeFigureOut">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C3BFE-CC53-DC4D-BAB3-8FA4F3BE6586}"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19B521-F981-7B49-9430-46D06E0B7011}"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19B521-F981-7B49-9430-46D06E0B7011}"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19B521-F981-7B49-9430-46D06E0B7011}"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619B521-F981-7B49-9430-46D06E0B7011}"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C3BFE-CC53-DC4D-BAB3-8FA4F3BE6586}"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9B521-F981-7B49-9430-46D06E0B7011}"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619B521-F981-7B49-9430-46D06E0B7011}" type="datetimeFigureOut">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619B521-F981-7B49-9430-46D06E0B7011}" type="datetimeFigureOut">
              <a:rPr lang="en-US" smtClean="0"/>
              <a:pPr/>
              <a:t>1/28/13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619B521-F981-7B49-9430-46D06E0B7011}" type="datetimeFigureOut">
              <a:rPr lang="en-US" smtClean="0"/>
              <a:pPr/>
              <a:t>1/28/13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9B521-F981-7B49-9430-46D06E0B7011}" type="datetimeFigureOut">
              <a:rPr lang="en-US" smtClean="0"/>
              <a:pPr/>
              <a:t>1/28/13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9B521-F981-7B49-9430-46D06E0B7011}" type="datetimeFigureOut">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C3BFE-CC53-DC4D-BAB3-8FA4F3BE65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619B521-F981-7B49-9430-46D06E0B7011}" type="datetimeFigureOut">
              <a:rPr lang="en-US" smtClean="0"/>
              <a:pPr/>
              <a:t>1/28/13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36C3BFE-CC53-DC4D-BAB3-8FA4F3BE65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9777"/>
            <a:ext cx="7772400" cy="3050673"/>
          </a:xfrm>
        </p:spPr>
        <p:txBody>
          <a:bodyPr>
            <a:normAutofit/>
          </a:bodyPr>
          <a:lstStyle/>
          <a:p>
            <a:r>
              <a:rPr lang="en-US" sz="6600" dirty="0" smtClean="0"/>
              <a:t>Time, Math and Literature</a:t>
            </a:r>
            <a:endParaRPr lang="en-US" sz="6600" dirty="0"/>
          </a:p>
        </p:txBody>
      </p:sp>
      <p:sp>
        <p:nvSpPr>
          <p:cNvPr id="3" name="Subtitle 2"/>
          <p:cNvSpPr>
            <a:spLocks noGrp="1"/>
          </p:cNvSpPr>
          <p:nvPr>
            <p:ph type="subTitle" idx="1"/>
          </p:nvPr>
        </p:nvSpPr>
        <p:spPr>
          <a:xfrm>
            <a:off x="1371600" y="3886200"/>
            <a:ext cx="6400800" cy="2407804"/>
          </a:xfrm>
        </p:spPr>
        <p:txBody>
          <a:bodyPr>
            <a:normAutofit/>
          </a:bodyPr>
          <a:lstStyle/>
          <a:p>
            <a:r>
              <a:rPr lang="en-US" dirty="0" smtClean="0"/>
              <a:t>Malik</a:t>
            </a:r>
          </a:p>
          <a:p>
            <a:r>
              <a:rPr lang="en-US" dirty="0" smtClean="0"/>
              <a:t>Jvonte</a:t>
            </a:r>
          </a:p>
          <a:p>
            <a:r>
              <a:rPr lang="en-US" dirty="0" smtClean="0"/>
              <a:t>Dana</a:t>
            </a:r>
          </a:p>
          <a:p>
            <a:r>
              <a:rPr lang="en-US" dirty="0" smtClean="0"/>
              <a:t>Dominick</a:t>
            </a:r>
          </a:p>
          <a:p>
            <a:r>
              <a:rPr lang="en-US" dirty="0" smtClean="0"/>
              <a:t>Kevin</a:t>
            </a:r>
          </a:p>
          <a:p>
            <a:r>
              <a:rPr lang="en-US" dirty="0" smtClean="0"/>
              <a:t>Krista</a:t>
            </a:r>
          </a:p>
          <a:p>
            <a:endParaRPr lang="en-US" dirty="0" smtClean="0"/>
          </a:p>
          <a:p>
            <a:endParaRPr lang="en-US" dirty="0"/>
          </a:p>
        </p:txBody>
      </p:sp>
    </p:spTree>
    <p:extLst>
      <p:ext uri="{BB962C8B-B14F-4D97-AF65-F5344CB8AC3E}">
        <p14:creationId xmlns:p14="http://schemas.microsoft.com/office/powerpoint/2010/main" val="41117356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Themes in Borges: Time, infinity, quantum physics </a:t>
            </a:r>
            <a:endParaRPr lang="en-US" dirty="0"/>
          </a:p>
        </p:txBody>
      </p:sp>
      <p:sp>
        <p:nvSpPr>
          <p:cNvPr id="3" name="Text Placeholder 2"/>
          <p:cNvSpPr>
            <a:spLocks noGrp="1"/>
          </p:cNvSpPr>
          <p:nvPr>
            <p:ph type="body" idx="1"/>
          </p:nvPr>
        </p:nvSpPr>
        <p:spPr/>
        <p:txBody>
          <a:bodyPr/>
          <a:lstStyle/>
          <a:p>
            <a:r>
              <a:rPr lang="en-US" dirty="0" smtClean="0"/>
              <a:t>Library of Babel</a:t>
            </a:r>
            <a:endParaRPr lang="en-US" dirty="0"/>
          </a:p>
        </p:txBody>
      </p:sp>
      <p:pic>
        <p:nvPicPr>
          <p:cNvPr id="7" name="Content Placeholder 6" descr="6a00d83451c45669e2015434eb3383970c.jpg"/>
          <p:cNvPicPr>
            <a:picLocks noGrp="1" noChangeAspect="1"/>
          </p:cNvPicPr>
          <p:nvPr>
            <p:ph sz="half" idx="2"/>
          </p:nvPr>
        </p:nvPicPr>
        <p:blipFill>
          <a:blip r:embed="rId2">
            <a:extLst>
              <a:ext uri="{28A0092B-C50C-407E-A947-70E740481C1C}">
                <a14:useLocalDpi xmlns:a14="http://schemas.microsoft.com/office/drawing/2010/main" val="0"/>
              </a:ext>
            </a:extLst>
          </a:blip>
          <a:srcRect l="11401" r="11401"/>
          <a:stretch>
            <a:fillRect/>
          </a:stretch>
        </p:blipFill>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fontScale="62500" lnSpcReduction="20000"/>
          </a:bodyPr>
          <a:lstStyle/>
          <a:p>
            <a:endParaRPr lang="en-US" dirty="0" smtClean="0"/>
          </a:p>
          <a:p>
            <a:r>
              <a:rPr lang="en-US" dirty="0" smtClean="0"/>
              <a:t>“The Book of Sand” </a:t>
            </a:r>
          </a:p>
          <a:p>
            <a:pPr>
              <a:buFont typeface="Wingdings" charset="0"/>
              <a:buChar char="à"/>
            </a:pPr>
            <a:r>
              <a:rPr lang="en-US" dirty="0" smtClean="0">
                <a:sym typeface="Wingdings"/>
              </a:rPr>
              <a:t>rejection of absolute time; time concept of infinity</a:t>
            </a:r>
          </a:p>
          <a:p>
            <a:pPr>
              <a:buFont typeface="Wingdings" charset="0"/>
              <a:buChar char="à"/>
            </a:pPr>
            <a:endParaRPr lang="en-US" dirty="0" smtClean="0">
              <a:sym typeface="Wingdings"/>
            </a:endParaRPr>
          </a:p>
          <a:p>
            <a:r>
              <a:rPr lang="en-US" dirty="0" smtClean="0"/>
              <a:t>"</a:t>
            </a:r>
            <a:r>
              <a:rPr lang="en-US" dirty="0"/>
              <a:t>The Garden of Forking </a:t>
            </a:r>
            <a:r>
              <a:rPr lang="en-US" dirty="0" smtClean="0"/>
              <a:t>Paths” </a:t>
            </a:r>
          </a:p>
          <a:p>
            <a:pPr marL="0" indent="0">
              <a:buNone/>
            </a:pPr>
            <a:r>
              <a:rPr lang="en-US" dirty="0" smtClean="0">
                <a:sym typeface="Wingdings"/>
              </a:rPr>
              <a:t> non-linear time (quantum mechanics; multiverses in some versions of string theory)</a:t>
            </a:r>
          </a:p>
          <a:p>
            <a:pPr marL="0" indent="0">
              <a:buNone/>
            </a:pPr>
            <a:r>
              <a:rPr lang="en-US" dirty="0">
                <a:solidFill>
                  <a:srgbClr val="0000FF"/>
                </a:solidFill>
              </a:rPr>
              <a:t> </a:t>
            </a:r>
          </a:p>
          <a:p>
            <a:pPr marL="0" indent="0">
              <a:buNone/>
            </a:pPr>
            <a:r>
              <a:rPr lang="en-US" dirty="0" smtClean="0">
                <a:solidFill>
                  <a:srgbClr val="0000FF"/>
                </a:solidFill>
              </a:rPr>
              <a:t>How </a:t>
            </a:r>
            <a:r>
              <a:rPr lang="en-US" dirty="0">
                <a:solidFill>
                  <a:srgbClr val="0000FF"/>
                </a:solidFill>
              </a:rPr>
              <a:t>is the </a:t>
            </a:r>
            <a:r>
              <a:rPr lang="en-US" dirty="0" smtClean="0">
                <a:solidFill>
                  <a:srgbClr val="0000FF"/>
                </a:solidFill>
              </a:rPr>
              <a:t>time concept of </a:t>
            </a:r>
            <a:r>
              <a:rPr lang="en-US" dirty="0">
                <a:solidFill>
                  <a:srgbClr val="0000FF"/>
                </a:solidFill>
              </a:rPr>
              <a:t>infinity reflected in “The Death and the Compass”</a:t>
            </a:r>
            <a:r>
              <a:rPr lang="en-US" dirty="0" smtClean="0">
                <a:solidFill>
                  <a:srgbClr val="0000FF"/>
                </a:solidFill>
              </a:rPr>
              <a:t>? Give a few examples.</a:t>
            </a:r>
            <a:endParaRPr lang="en-US" dirty="0">
              <a:solidFill>
                <a:srgbClr val="0000FF"/>
              </a:solidFill>
            </a:endParaRPr>
          </a:p>
        </p:txBody>
      </p:sp>
    </p:spTree>
    <p:extLst>
      <p:ext uri="{BB962C8B-B14F-4D97-AF65-F5344CB8AC3E}">
        <p14:creationId xmlns:p14="http://schemas.microsoft.com/office/powerpoint/2010/main" val="32381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2723790"/>
            <a:ext cx="8042276" cy="1336956"/>
          </a:xfrm>
        </p:spPr>
        <p:txBody>
          <a:bodyPr/>
          <a:lstStyle/>
          <a:p>
            <a:r>
              <a:rPr lang="en-US" dirty="0" smtClean="0"/>
              <a:t>Hear No Evil-Speak No Evil- Zeno </a:t>
            </a:r>
            <a:r>
              <a:rPr lang="en-US" smtClean="0"/>
              <a:t>No Evil</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87313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endParaRPr lang="en-US"/>
          </a:p>
        </p:txBody>
      </p:sp>
      <p:sp>
        <p:nvSpPr>
          <p:cNvPr id="14338" name="Rectangle 2"/>
          <p:cNvSpPr>
            <a:spLocks noGrp="1" noChangeArrowheads="1"/>
          </p:cNvSpPr>
          <p:nvPr>
            <p:ph type="body" idx="1"/>
          </p:nvPr>
        </p:nvSpPr>
        <p:spPr>
          <a:ln/>
        </p:spPr>
        <p:txBody>
          <a:bodyPr/>
          <a:lstStyle/>
          <a:p>
            <a:pPr>
              <a:buFontTx/>
              <a:buBlip>
                <a:blip r:embed="rId2"/>
              </a:buBlip>
            </a:pPr>
            <a:r>
              <a:rPr lang="ja-JP" altLang="en-US" dirty="0">
                <a:latin typeface="Arial"/>
              </a:rPr>
              <a:t>“</a:t>
            </a:r>
            <a:r>
              <a:rPr lang="en-US" dirty="0"/>
              <a:t>This Must be illegal by Logic</a:t>
            </a:r>
            <a:r>
              <a:rPr lang="ja-JP" altLang="en-US" dirty="0">
                <a:latin typeface="Arial"/>
              </a:rPr>
              <a:t>’</a:t>
            </a:r>
            <a:r>
              <a:rPr lang="en-US" dirty="0"/>
              <a:t>s own laws, Yet try as I might, I could not find the flaws</a:t>
            </a:r>
            <a:r>
              <a:rPr lang="ja-JP" altLang="en-US" dirty="0">
                <a:latin typeface="Arial"/>
              </a:rPr>
              <a:t>”</a:t>
            </a:r>
            <a:r>
              <a:rPr lang="en-US" dirty="0"/>
              <a:t> (12-13)</a:t>
            </a:r>
          </a:p>
          <a:p>
            <a:pPr marL="1160818" lvl="3">
              <a:buBlip>
                <a:blip r:embed="rId2"/>
              </a:buBlip>
            </a:pPr>
            <a:r>
              <a:rPr lang="en-US" dirty="0"/>
              <a:t>Zeno </a:t>
            </a:r>
            <a:r>
              <a:rPr lang="en-US" dirty="0" err="1"/>
              <a:t>vs</a:t>
            </a:r>
            <a:r>
              <a:rPr lang="en-US" dirty="0"/>
              <a:t> Mathematics </a:t>
            </a:r>
            <a:r>
              <a:rPr lang="en-US" dirty="0" err="1"/>
              <a:t>vs</a:t>
            </a:r>
            <a:r>
              <a:rPr lang="en-US" dirty="0"/>
              <a:t> Time/Space</a:t>
            </a:r>
          </a:p>
          <a:p>
            <a:pPr marL="1160818" lvl="3">
              <a:buBlip>
                <a:blip r:embed="rId2"/>
              </a:buBlip>
            </a:pPr>
            <a:r>
              <a:rPr lang="en-US" dirty="0"/>
              <a:t>In real time and space we will eventually reach the end point</a:t>
            </a:r>
          </a:p>
        </p:txBody>
      </p:sp>
    </p:spTree>
    <p:extLst>
      <p:ext uri="{BB962C8B-B14F-4D97-AF65-F5344CB8AC3E}">
        <p14:creationId xmlns:p14="http://schemas.microsoft.com/office/powerpoint/2010/main" val="161507699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endParaRPr lang="en-US"/>
          </a:p>
        </p:txBody>
      </p:sp>
      <p:sp>
        <p:nvSpPr>
          <p:cNvPr id="15362" name="Rectangle 2"/>
          <p:cNvSpPr>
            <a:spLocks noGrp="1" noChangeArrowheads="1"/>
          </p:cNvSpPr>
          <p:nvPr>
            <p:ph type="body" idx="1"/>
          </p:nvPr>
        </p:nvSpPr>
        <p:spPr>
          <a:xfrm>
            <a:off x="803672" y="2098477"/>
            <a:ext cx="7358063" cy="4018359"/>
          </a:xfrm>
          <a:ln/>
        </p:spPr>
        <p:txBody>
          <a:bodyPr/>
          <a:lstStyle/>
          <a:p>
            <a:pPr>
              <a:buFontTx/>
              <a:buBlip>
                <a:blip r:embed="rId2"/>
              </a:buBlip>
            </a:pPr>
            <a:r>
              <a:rPr lang="ja-JP" altLang="en-US">
                <a:latin typeface="Arial"/>
              </a:rPr>
              <a:t>“</a:t>
            </a:r>
            <a:r>
              <a:rPr lang="en-US"/>
              <a:t>And my downfall I owe to the cunning of Zeno, Who showed that the truth lies NOWHERE in between-0</a:t>
            </a:r>
            <a:r>
              <a:rPr lang="ja-JP" altLang="en-US">
                <a:latin typeface="Arial"/>
              </a:rPr>
              <a:t>”</a:t>
            </a:r>
            <a:r>
              <a:rPr lang="en-US"/>
              <a:t>(28-29)</a:t>
            </a:r>
          </a:p>
          <a:p>
            <a:pPr marL="892937" lvl="2">
              <a:buBlip>
                <a:blip r:embed="rId2"/>
              </a:buBlip>
            </a:pPr>
            <a:r>
              <a:rPr lang="en-US"/>
              <a:t>Final Statement is a paradox in itself</a:t>
            </a:r>
          </a:p>
          <a:p>
            <a:pPr marL="892937" lvl="2">
              <a:buBlip>
                <a:blip r:embed="rId2"/>
              </a:buBlip>
            </a:pPr>
            <a:r>
              <a:rPr lang="en-US"/>
              <a:t>Regardless of what Zeno thinks, There is an end</a:t>
            </a:r>
          </a:p>
        </p:txBody>
      </p:sp>
    </p:spTree>
    <p:extLst>
      <p:ext uri="{BB962C8B-B14F-4D97-AF65-F5344CB8AC3E}">
        <p14:creationId xmlns:p14="http://schemas.microsoft.com/office/powerpoint/2010/main" val="369794728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murders (?)</a:t>
            </a:r>
            <a:endParaRPr lang="en-US" dirty="0"/>
          </a:p>
        </p:txBody>
      </p:sp>
      <p:sp>
        <p:nvSpPr>
          <p:cNvPr id="3" name="Content Placeholder 2"/>
          <p:cNvSpPr>
            <a:spLocks noGrp="1"/>
          </p:cNvSpPr>
          <p:nvPr>
            <p:ph idx="1"/>
          </p:nvPr>
        </p:nvSpPr>
        <p:spPr>
          <a:xfrm>
            <a:off x="1256296" y="1215255"/>
            <a:ext cx="6718460" cy="5440362"/>
          </a:xfrm>
        </p:spPr>
        <p:txBody>
          <a:bodyPr>
            <a:normAutofit fontScale="85000" lnSpcReduction="10000"/>
          </a:bodyPr>
          <a:lstStyle/>
          <a:p>
            <a:r>
              <a:rPr lang="en-US" sz="2400" dirty="0" err="1"/>
              <a:t>Lönnrot</a:t>
            </a:r>
            <a:r>
              <a:rPr lang="en-US" sz="2400" dirty="0"/>
              <a:t> - detective </a:t>
            </a:r>
          </a:p>
          <a:p>
            <a:r>
              <a:rPr lang="en-US" sz="2400" dirty="0"/>
              <a:t>A rabbi is </a:t>
            </a:r>
            <a:r>
              <a:rPr lang="en-US" sz="2400" dirty="0" smtClean="0"/>
              <a:t>killed (stabbed) </a:t>
            </a:r>
            <a:r>
              <a:rPr lang="en-US" sz="2400" dirty="0"/>
              <a:t>in his hotel room on December 3</a:t>
            </a:r>
            <a:r>
              <a:rPr lang="en-US" sz="2400" baseline="30000" dirty="0"/>
              <a:t>rd </a:t>
            </a:r>
            <a:r>
              <a:rPr lang="en-US" sz="2400" dirty="0"/>
              <a:t>, so he’s assigned to the case </a:t>
            </a:r>
          </a:p>
          <a:p>
            <a:r>
              <a:rPr lang="en-US" sz="2400" dirty="0"/>
              <a:t>The rabbi left a mysterious message on the rabbi's typewriter: “The first letter of the Name has been uttered.” After reading the rabbi’s many books, he connects the message with </a:t>
            </a:r>
            <a:r>
              <a:rPr lang="en-US" sz="2400" dirty="0" smtClean="0"/>
              <a:t>the </a:t>
            </a:r>
            <a:r>
              <a:rPr lang="en-US" sz="2400" dirty="0" err="1" smtClean="0"/>
              <a:t>Tetragrammton</a:t>
            </a:r>
            <a:r>
              <a:rPr lang="en-US" sz="2400" dirty="0" smtClean="0"/>
              <a:t>, </a:t>
            </a:r>
            <a:r>
              <a:rPr lang="en-US" sz="2400" dirty="0"/>
              <a:t>the four letter name of</a:t>
            </a:r>
            <a:r>
              <a:rPr lang="en-US" sz="2400" dirty="0" smtClean="0"/>
              <a:t> God </a:t>
            </a:r>
            <a:endParaRPr lang="en-US" sz="2400" dirty="0"/>
          </a:p>
          <a:p>
            <a:r>
              <a:rPr lang="en-US" sz="2400" dirty="0"/>
              <a:t>January 3</a:t>
            </a:r>
            <a:r>
              <a:rPr lang="en-US" sz="2400" baseline="30000" dirty="0"/>
              <a:t>rd</a:t>
            </a:r>
            <a:r>
              <a:rPr lang="en-US" sz="2400" dirty="0"/>
              <a:t> - a </a:t>
            </a:r>
            <a:r>
              <a:rPr lang="en-US" sz="2400" dirty="0" smtClean="0"/>
              <a:t>second crime </a:t>
            </a:r>
            <a:r>
              <a:rPr lang="en-US" sz="2400" dirty="0"/>
              <a:t>takes place with the message “The second letter of the Name has been uttered” left </a:t>
            </a:r>
            <a:r>
              <a:rPr lang="en-US" sz="2400" dirty="0" smtClean="0"/>
              <a:t>behind </a:t>
            </a:r>
            <a:endParaRPr lang="en-US" sz="2400" dirty="0"/>
          </a:p>
          <a:p>
            <a:r>
              <a:rPr lang="en-US" sz="2400" dirty="0"/>
              <a:t>February 3</a:t>
            </a:r>
            <a:r>
              <a:rPr lang="en-US" sz="2400" baseline="30000" dirty="0"/>
              <a:t>rd</a:t>
            </a:r>
            <a:r>
              <a:rPr lang="en-US" sz="2400" dirty="0"/>
              <a:t>, - a third crime: “The last letter of the Name has been </a:t>
            </a:r>
            <a:r>
              <a:rPr lang="en-US" sz="2400" dirty="0" smtClean="0"/>
              <a:t>uttered”</a:t>
            </a:r>
          </a:p>
          <a:p>
            <a:r>
              <a:rPr lang="en-US" sz="2400" dirty="0" smtClean="0"/>
              <a:t>All happening a month apart on the 3</a:t>
            </a:r>
            <a:r>
              <a:rPr lang="en-US" sz="2400" baseline="30000" dirty="0" smtClean="0"/>
              <a:t>rd </a:t>
            </a:r>
            <a:r>
              <a:rPr lang="en-US" sz="2400" dirty="0" smtClean="0"/>
              <a:t> (at first)</a:t>
            </a:r>
          </a:p>
          <a:p>
            <a:pPr>
              <a:buNone/>
            </a:pPr>
            <a:endParaRPr lang="en-US" sz="2400" dirty="0" smtClean="0"/>
          </a:p>
          <a:p>
            <a:endParaRPr lang="en-US" sz="2400" dirty="0"/>
          </a:p>
        </p:txBody>
      </p:sp>
    </p:spTree>
    <p:extLst>
      <p:ext uri="{BB962C8B-B14F-4D97-AF65-F5344CB8AC3E}">
        <p14:creationId xmlns:p14="http://schemas.microsoft.com/office/powerpoint/2010/main" val="771442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murders?</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err="1"/>
              <a:t>Tetragrammaton</a:t>
            </a:r>
            <a:r>
              <a:rPr lang="en-US" sz="2000" dirty="0"/>
              <a:t> contains four letters, two of them being the same letter repeated - YHVH </a:t>
            </a:r>
            <a:endParaRPr lang="en-US" sz="2000" dirty="0" smtClean="0"/>
          </a:p>
          <a:p>
            <a:r>
              <a:rPr lang="en-US" sz="2000" dirty="0" smtClean="0"/>
              <a:t>The </a:t>
            </a:r>
            <a:r>
              <a:rPr lang="en-US" sz="2000" dirty="0"/>
              <a:t>murders actually took place on the 4</a:t>
            </a:r>
            <a:r>
              <a:rPr lang="en-US" sz="2000" baseline="30000" dirty="0"/>
              <a:t>th</a:t>
            </a:r>
            <a:r>
              <a:rPr lang="en-US" sz="2000" dirty="0"/>
              <a:t> of December, </a:t>
            </a:r>
            <a:r>
              <a:rPr lang="en-US" sz="2000" dirty="0" smtClean="0"/>
              <a:t>January </a:t>
            </a:r>
            <a:r>
              <a:rPr lang="en-US" sz="2000" dirty="0"/>
              <a:t>and February because of</a:t>
            </a:r>
            <a:r>
              <a:rPr lang="en-US" sz="2000" dirty="0" smtClean="0"/>
              <a:t> the Jewish calendar: </a:t>
            </a:r>
            <a:r>
              <a:rPr lang="en-US" sz="2000" dirty="0"/>
              <a:t>the day begins at sunset and the murders</a:t>
            </a:r>
            <a:r>
              <a:rPr lang="en-US" sz="2000" dirty="0" smtClean="0"/>
              <a:t> happened after </a:t>
            </a:r>
            <a:r>
              <a:rPr lang="en-US" sz="2000" dirty="0"/>
              <a:t>sunset </a:t>
            </a:r>
            <a:endParaRPr lang="en-US" sz="2000" dirty="0" smtClean="0"/>
          </a:p>
          <a:p>
            <a:r>
              <a:rPr lang="en-US" sz="2000" dirty="0" err="1" smtClean="0"/>
              <a:t>Lönnrot</a:t>
            </a:r>
            <a:r>
              <a:rPr lang="en-US" sz="2000" dirty="0" smtClean="0"/>
              <a:t> </a:t>
            </a:r>
            <a:r>
              <a:rPr lang="en-US" sz="2000" dirty="0"/>
              <a:t>predicts that there is one more crime</a:t>
            </a:r>
            <a:endParaRPr lang="en-US" sz="2000" dirty="0" smtClean="0"/>
          </a:p>
          <a:p>
            <a:r>
              <a:rPr lang="en-US" sz="2000" dirty="0" smtClean="0"/>
              <a:t>The </a:t>
            </a:r>
            <a:r>
              <a:rPr lang="en-US" sz="2000" dirty="0"/>
              <a:t>detective's office receives an anonymous tip to view the map locations of the crimes, which equals an equilateral triangle </a:t>
            </a:r>
          </a:p>
          <a:p>
            <a:r>
              <a:rPr lang="en-US" sz="2000" dirty="0" err="1"/>
              <a:t>Lönnrot</a:t>
            </a:r>
            <a:r>
              <a:rPr lang="en-US" sz="2000" dirty="0"/>
              <a:t> makes a</a:t>
            </a:r>
            <a:r>
              <a:rPr lang="en-US" sz="2000" dirty="0" smtClean="0"/>
              <a:t> rhombus </a:t>
            </a:r>
            <a:r>
              <a:rPr lang="en-US" sz="2000" dirty="0"/>
              <a:t>- the southern end of the city has yet to see a </a:t>
            </a:r>
            <a:r>
              <a:rPr lang="en-US" sz="2000" dirty="0" smtClean="0"/>
              <a:t>crime</a:t>
            </a:r>
          </a:p>
          <a:p>
            <a:r>
              <a:rPr lang="en-US" sz="2000" dirty="0" smtClean="0"/>
              <a:t>The last crime location is the chateau </a:t>
            </a:r>
            <a:r>
              <a:rPr lang="en-US" sz="2000" dirty="0" err="1" smtClean="0"/>
              <a:t>Triste</a:t>
            </a:r>
            <a:r>
              <a:rPr lang="en-US" sz="2000" dirty="0" smtClean="0"/>
              <a:t>-le-Roy, </a:t>
            </a:r>
            <a:r>
              <a:rPr lang="en-US" sz="2000" dirty="0" err="1" smtClean="0"/>
              <a:t>Lönnrot</a:t>
            </a:r>
            <a:r>
              <a:rPr lang="en-US" sz="2000" dirty="0" smtClean="0"/>
              <a:t> suspects</a:t>
            </a:r>
          </a:p>
          <a:p>
            <a:endParaRPr lang="en-US" sz="2000" dirty="0"/>
          </a:p>
        </p:txBody>
      </p:sp>
    </p:spTree>
    <p:extLst>
      <p:ext uri="{BB962C8B-B14F-4D97-AF65-F5344CB8AC3E}">
        <p14:creationId xmlns:p14="http://schemas.microsoft.com/office/powerpoint/2010/main" val="1890897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Labyrinth, Zeno and the fourth murder</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Lönnrot</a:t>
            </a:r>
            <a:r>
              <a:rPr lang="en-US" dirty="0"/>
              <a:t> gets there a day earlier to catch the criminals, but he is fooled!  He is trapped in a labyrinth</a:t>
            </a:r>
          </a:p>
          <a:p>
            <a:r>
              <a:rPr lang="en-US" dirty="0" err="1"/>
              <a:t>Scharlach</a:t>
            </a:r>
            <a:r>
              <a:rPr lang="en-US" dirty="0"/>
              <a:t>, one of the most famous criminals, reveals this trapping is revenge for </a:t>
            </a:r>
            <a:r>
              <a:rPr lang="en-US" dirty="0" err="1"/>
              <a:t>Lönnrot</a:t>
            </a:r>
            <a:r>
              <a:rPr lang="en-US" dirty="0"/>
              <a:t> arresting his brother, leaving him to suffer</a:t>
            </a:r>
          </a:p>
          <a:p>
            <a:r>
              <a:rPr lang="en-US" dirty="0" err="1"/>
              <a:t>Scharlach</a:t>
            </a:r>
            <a:r>
              <a:rPr lang="en-US" dirty="0"/>
              <a:t> planned the whole scenario and supplied the map to lead the detective there to his death!</a:t>
            </a:r>
            <a:endParaRPr lang="en-US" dirty="0" smtClean="0"/>
          </a:p>
          <a:p>
            <a:r>
              <a:rPr lang="en-US" dirty="0" err="1" smtClean="0"/>
              <a:t>Lönnrot</a:t>
            </a:r>
            <a:r>
              <a:rPr lang="en-US" dirty="0"/>
              <a:t>, first very scared and then surprisingly calm, says </a:t>
            </a:r>
            <a:r>
              <a:rPr lang="en-US" dirty="0" err="1"/>
              <a:t>Scharlach</a:t>
            </a:r>
            <a:r>
              <a:rPr lang="en-US" dirty="0"/>
              <a:t> made his</a:t>
            </a:r>
            <a:r>
              <a:rPr lang="en-US" dirty="0" smtClean="0"/>
              <a:t> labyrinth </a:t>
            </a:r>
            <a:r>
              <a:rPr lang="en-US" dirty="0"/>
              <a:t>too </a:t>
            </a:r>
            <a:r>
              <a:rPr lang="en-US" dirty="0" smtClean="0"/>
              <a:t>complex </a:t>
            </a:r>
          </a:p>
          <a:p>
            <a:r>
              <a:rPr lang="en-US" dirty="0" smtClean="0"/>
              <a:t>It </a:t>
            </a:r>
            <a:r>
              <a:rPr lang="en-US" dirty="0"/>
              <a:t>should have been</a:t>
            </a:r>
            <a:r>
              <a:rPr lang="en-US" dirty="0" smtClean="0"/>
              <a:t> just </a:t>
            </a:r>
            <a:r>
              <a:rPr lang="en-US" dirty="0"/>
              <a:t>a single line, with each crime taking place on the halfway </a:t>
            </a:r>
            <a:r>
              <a:rPr lang="en-US" dirty="0" smtClean="0"/>
              <a:t>points </a:t>
            </a:r>
            <a:r>
              <a:rPr lang="en-US" dirty="0"/>
              <a:t>- A 8 km from B, C 4 km from each, D 2 km from A and C. </a:t>
            </a:r>
          </a:p>
          <a:p>
            <a:r>
              <a:rPr lang="en-US" dirty="0" err="1"/>
              <a:t>Lönnrot</a:t>
            </a:r>
            <a:r>
              <a:rPr lang="en-US" dirty="0"/>
              <a:t> refers to </a:t>
            </a:r>
            <a:r>
              <a:rPr lang="en-US" dirty="0" smtClean="0"/>
              <a:t>Zeno’s Paradox </a:t>
            </a:r>
            <a:r>
              <a:rPr lang="en-US" dirty="0"/>
              <a:t>– philosophers have been struggling with this line for years, and he should not be excused </a:t>
            </a:r>
          </a:p>
          <a:p>
            <a:r>
              <a:rPr lang="en-US" dirty="0" err="1"/>
              <a:t>Scharlach</a:t>
            </a:r>
            <a:r>
              <a:rPr lang="en-US" dirty="0"/>
              <a:t> promises that he will trap </a:t>
            </a:r>
            <a:r>
              <a:rPr lang="en-US" dirty="0" err="1"/>
              <a:t>Lönnrot</a:t>
            </a:r>
            <a:r>
              <a:rPr lang="en-US" dirty="0"/>
              <a:t> using Zeno’s Paradox (the line) in the next lifetime.  He shoots.</a:t>
            </a:r>
          </a:p>
          <a:p>
            <a:endParaRPr lang="en-US" dirty="0"/>
          </a:p>
        </p:txBody>
      </p:sp>
    </p:spTree>
    <p:extLst>
      <p:ext uri="{BB962C8B-B14F-4D97-AF65-F5344CB8AC3E}">
        <p14:creationId xmlns:p14="http://schemas.microsoft.com/office/powerpoint/2010/main" val="116690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smtClean="0"/>
              <a:t>Do you think </a:t>
            </a:r>
            <a:r>
              <a:rPr lang="en-US" dirty="0" err="1" smtClean="0"/>
              <a:t>Scharlach</a:t>
            </a:r>
            <a:r>
              <a:rPr lang="en-US" dirty="0" smtClean="0"/>
              <a:t> deserved taking out his revenge on the detective?</a:t>
            </a:r>
          </a:p>
          <a:p>
            <a:r>
              <a:rPr lang="en-US" dirty="0" smtClean="0"/>
              <a:t>Do you think </a:t>
            </a:r>
            <a:r>
              <a:rPr lang="en-US" dirty="0"/>
              <a:t>a</a:t>
            </a:r>
            <a:r>
              <a:rPr lang="en-US" dirty="0" smtClean="0"/>
              <a:t> line would have been more effective in terms of his plan?</a:t>
            </a:r>
          </a:p>
          <a:p>
            <a:r>
              <a:rPr lang="en-US" dirty="0" smtClean="0"/>
              <a:t>In reference to time, could we say that the story is ongoing due to their belief in the afterlife?</a:t>
            </a:r>
            <a:endParaRPr lang="en-US" dirty="0"/>
          </a:p>
        </p:txBody>
      </p:sp>
    </p:spTree>
    <p:extLst>
      <p:ext uri="{BB962C8B-B14F-4D97-AF65-F5344CB8AC3E}">
        <p14:creationId xmlns:p14="http://schemas.microsoft.com/office/powerpoint/2010/main" val="350632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in “Death and the Compass”</a:t>
            </a:r>
            <a:endParaRPr lang="en-US" dirty="0"/>
          </a:p>
        </p:txBody>
      </p:sp>
      <p:sp>
        <p:nvSpPr>
          <p:cNvPr id="3" name="Content Placeholder 2"/>
          <p:cNvSpPr>
            <a:spLocks noGrp="1"/>
          </p:cNvSpPr>
          <p:nvPr>
            <p:ph idx="1"/>
          </p:nvPr>
        </p:nvSpPr>
        <p:spPr/>
        <p:txBody>
          <a:bodyPr/>
          <a:lstStyle/>
          <a:p>
            <a:r>
              <a:rPr lang="en-US" dirty="0" smtClean="0"/>
              <a:t>Compass – instrument for drawing circles and arcs and measuring distances between points</a:t>
            </a:r>
          </a:p>
          <a:p>
            <a:endParaRPr lang="en-US" dirty="0"/>
          </a:p>
        </p:txBody>
      </p:sp>
      <p:pic>
        <p:nvPicPr>
          <p:cNvPr id="4" name="Picture 3"/>
          <p:cNvPicPr>
            <a:picLocks noChangeAspect="1"/>
          </p:cNvPicPr>
          <p:nvPr/>
        </p:nvPicPr>
        <p:blipFill>
          <a:blip r:embed="rId2"/>
          <a:stretch>
            <a:fillRect/>
          </a:stretch>
        </p:blipFill>
        <p:spPr>
          <a:xfrm>
            <a:off x="1622304" y="3200193"/>
            <a:ext cx="1620532" cy="2260216"/>
          </a:xfrm>
          <a:prstGeom prst="rect">
            <a:avLst/>
          </a:prstGeom>
        </p:spPr>
      </p:pic>
      <p:pic>
        <p:nvPicPr>
          <p:cNvPr id="5" name="Picture 4"/>
          <p:cNvPicPr>
            <a:picLocks noChangeAspect="1"/>
          </p:cNvPicPr>
          <p:nvPr/>
        </p:nvPicPr>
        <p:blipFill>
          <a:blip r:embed="rId3"/>
          <a:stretch>
            <a:fillRect/>
          </a:stretch>
        </p:blipFill>
        <p:spPr>
          <a:xfrm>
            <a:off x="4572000" y="2946611"/>
            <a:ext cx="2857500" cy="2857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in “Death and the Compass”</a:t>
            </a:r>
            <a:endParaRPr lang="en-US" dirty="0"/>
          </a:p>
        </p:txBody>
      </p:sp>
      <p:grpSp>
        <p:nvGrpSpPr>
          <p:cNvPr id="3" name="Group 12"/>
          <p:cNvGrpSpPr/>
          <p:nvPr/>
        </p:nvGrpSpPr>
        <p:grpSpPr>
          <a:xfrm>
            <a:off x="2633472" y="1618774"/>
            <a:ext cx="3312074" cy="4080764"/>
            <a:chOff x="2633472" y="2282264"/>
            <a:chExt cx="3312074" cy="4080764"/>
          </a:xfrm>
        </p:grpSpPr>
        <p:grpSp>
          <p:nvGrpSpPr>
            <p:cNvPr id="4" name="Group 11"/>
            <p:cNvGrpSpPr/>
            <p:nvPr/>
          </p:nvGrpSpPr>
          <p:grpSpPr>
            <a:xfrm>
              <a:off x="2633472" y="2282264"/>
              <a:ext cx="3312074" cy="2333940"/>
              <a:chOff x="2633472" y="2282264"/>
              <a:chExt cx="3312074" cy="2333940"/>
            </a:xfrm>
          </p:grpSpPr>
          <p:sp>
            <p:nvSpPr>
              <p:cNvPr id="6" name="Isosceles Triangle 5"/>
              <p:cNvSpPr/>
              <p:nvPr/>
            </p:nvSpPr>
            <p:spPr>
              <a:xfrm>
                <a:off x="2863823" y="2477970"/>
                <a:ext cx="2851372" cy="1942529"/>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4052932" y="2282264"/>
                <a:ext cx="460702" cy="39141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5484844" y="4224793"/>
                <a:ext cx="460702" cy="39141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2633472" y="4224793"/>
                <a:ext cx="460702" cy="39141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Isosceles Triangle 9"/>
            <p:cNvSpPr/>
            <p:nvPr/>
          </p:nvSpPr>
          <p:spPr>
            <a:xfrm rot="10800000">
              <a:off x="2863822" y="4420499"/>
              <a:ext cx="2851372" cy="1942529"/>
            </a:xfrm>
            <a:prstGeom prst="triangle">
              <a:avLst/>
            </a:prstGeom>
            <a:noFill/>
            <a:ln>
              <a:solidFill>
                <a:schemeClr val="accent1">
                  <a:shade val="95000"/>
                  <a:satMod val="10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Zeno’s Paradoxes</a:t>
            </a:r>
            <a:endParaRPr lang="en-US" dirty="0"/>
          </a:p>
        </p:txBody>
      </p:sp>
      <p:sp>
        <p:nvSpPr>
          <p:cNvPr id="3" name="Content Placeholder 2"/>
          <p:cNvSpPr>
            <a:spLocks noGrp="1"/>
          </p:cNvSpPr>
          <p:nvPr>
            <p:ph sz="half" idx="1"/>
          </p:nvPr>
        </p:nvSpPr>
        <p:spPr/>
        <p:txBody>
          <a:bodyPr/>
          <a:lstStyle/>
          <a:p>
            <a:r>
              <a:rPr lang="en-US" dirty="0" smtClean="0"/>
              <a:t>Mention at the end of Borges’s detective story Death and the Compass</a:t>
            </a:r>
          </a:p>
          <a:p>
            <a:r>
              <a:rPr lang="en-US" dirty="0" smtClean="0"/>
              <a:t>Stated in the 5</a:t>
            </a:r>
            <a:r>
              <a:rPr lang="en-US" baseline="30000" dirty="0" smtClean="0"/>
              <a:t>th</a:t>
            </a:r>
            <a:r>
              <a:rPr lang="en-US" dirty="0" smtClean="0"/>
              <a:t> Century, weren’t unraveled until 17</a:t>
            </a:r>
            <a:r>
              <a:rPr lang="en-US" baseline="30000" dirty="0" smtClean="0"/>
              <a:t>th</a:t>
            </a:r>
            <a:r>
              <a:rPr lang="en-US" dirty="0" smtClean="0"/>
              <a:t> century</a:t>
            </a:r>
          </a:p>
          <a:p>
            <a:r>
              <a:rPr lang="en-US" dirty="0" smtClean="0"/>
              <a:t>Were the basis of all the theories of space, time and infinity</a:t>
            </a:r>
          </a:p>
        </p:txBody>
      </p:sp>
      <p:pic>
        <p:nvPicPr>
          <p:cNvPr id="5" name="Content Placeholder 4" descr="Zeno-Paradox-300x246.jpg"/>
          <p:cNvPicPr>
            <a:picLocks noGrp="1" noChangeAspect="1"/>
          </p:cNvPicPr>
          <p:nvPr>
            <p:ph sz="half" idx="2"/>
          </p:nvPr>
        </p:nvPicPr>
        <p:blipFill>
          <a:blip r:embed="rId2">
            <a:extLst>
              <a:ext uri="{28A0092B-C50C-407E-A947-70E740481C1C}">
                <a14:useLocalDpi xmlns:a14="http://schemas.microsoft.com/office/drawing/2010/main" val="0"/>
              </a:ext>
            </a:extLst>
          </a:blip>
          <a:srcRect l="13750" r="13750"/>
          <a:stretch>
            <a:fillRect/>
          </a:stretch>
        </p:blipFill>
        <p:spPr>
          <a:xfrm>
            <a:off x="4544268" y="1600201"/>
            <a:ext cx="4047283" cy="4343400"/>
          </a:xfrm>
        </p:spPr>
      </p:pic>
    </p:spTree>
    <p:extLst>
      <p:ext uri="{BB962C8B-B14F-4D97-AF65-F5344CB8AC3E}">
        <p14:creationId xmlns:p14="http://schemas.microsoft.com/office/powerpoint/2010/main" val="16707007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in “Death and the Compass”</a:t>
            </a:r>
            <a:endParaRPr lang="en-US" dirty="0"/>
          </a:p>
        </p:txBody>
      </p:sp>
      <p:sp>
        <p:nvSpPr>
          <p:cNvPr id="12" name="Content Placeholder 2"/>
          <p:cNvSpPr>
            <a:spLocks noGrp="1"/>
          </p:cNvSpPr>
          <p:nvPr>
            <p:ph idx="1"/>
          </p:nvPr>
        </p:nvSpPr>
        <p:spPr>
          <a:xfrm>
            <a:off x="457200" y="1600200"/>
            <a:ext cx="8229600" cy="4525963"/>
          </a:xfrm>
        </p:spPr>
        <p:txBody>
          <a:bodyPr/>
          <a:lstStyle/>
          <a:p>
            <a:r>
              <a:rPr lang="en-US" dirty="0" smtClean="0"/>
              <a:t>It seems Like Lonnrot is a straight and forward math guy because his use of it in the investigation, but at the end of the story he seems to have more belief in Zeno’s Paradoxes.</a:t>
            </a:r>
          </a:p>
          <a:p>
            <a:pPr lvl="1"/>
            <a:r>
              <a:rPr lang="en-US" dirty="0" smtClean="0"/>
              <a:t>He begins the to think the House is eternal</a:t>
            </a:r>
          </a:p>
          <a:p>
            <a:pPr lvl="1"/>
            <a:r>
              <a:rPr lang="en-US" dirty="0" smtClean="0"/>
              <a:t>Reassures himself that it only appears so by the symmetry of the house.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in “Death and the Compass”</a:t>
            </a:r>
            <a:endParaRPr lang="en-US" dirty="0"/>
          </a:p>
        </p:txBody>
      </p:sp>
      <p:sp>
        <p:nvSpPr>
          <p:cNvPr id="12" name="Content Placeholder 2"/>
          <p:cNvSpPr>
            <a:spLocks noGrp="1"/>
          </p:cNvSpPr>
          <p:nvPr>
            <p:ph idx="1"/>
          </p:nvPr>
        </p:nvSpPr>
        <p:spPr>
          <a:xfrm>
            <a:off x="457200" y="1600200"/>
            <a:ext cx="8229600" cy="4525963"/>
          </a:xfrm>
        </p:spPr>
        <p:txBody>
          <a:bodyPr/>
          <a:lstStyle/>
          <a:p>
            <a:r>
              <a:rPr lang="en-US" dirty="0" smtClean="0"/>
              <a:t>“I suggest you fake one crime at A, then a second crime at B, 8 km from A, then a third crime at C, 4 km from A and B, halfway in between them. Then wait for me at D, 2 km from A and C, once again halfway between them. Kill me at D, as you are about to kill me at </a:t>
            </a:r>
            <a:r>
              <a:rPr lang="en-US" dirty="0" err="1" smtClean="0"/>
              <a:t>Triste</a:t>
            </a:r>
            <a:r>
              <a:rPr lang="en-US" dirty="0" smtClean="0"/>
              <a:t>-le-Roy.”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in “Death and the Compass”</a:t>
            </a:r>
            <a:endParaRPr lang="en-US" dirty="0"/>
          </a:p>
        </p:txBody>
      </p:sp>
      <p:sp>
        <p:nvSpPr>
          <p:cNvPr id="12" name="Content Placeholder 2"/>
          <p:cNvSpPr>
            <a:spLocks noGrp="1"/>
          </p:cNvSpPr>
          <p:nvPr>
            <p:ph idx="1"/>
          </p:nvPr>
        </p:nvSpPr>
        <p:spPr>
          <a:xfrm>
            <a:off x="457200" y="1600200"/>
            <a:ext cx="8229600" cy="4525963"/>
          </a:xfrm>
        </p:spPr>
        <p:txBody>
          <a:bodyPr/>
          <a:lstStyle/>
          <a:p>
            <a:r>
              <a:rPr lang="en-US" dirty="0" smtClean="0"/>
              <a:t>My Question???</a:t>
            </a:r>
          </a:p>
          <a:p>
            <a:pPr lvl="1"/>
            <a:r>
              <a:rPr lang="en-US" dirty="0" smtClean="0"/>
              <a:t>Do you think Lonnrot is more of a Mathematician or a critical philosopher like Zeno?</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Argument</a:t>
            </a:r>
            <a:endParaRPr lang="en-US" dirty="0"/>
          </a:p>
        </p:txBody>
      </p:sp>
      <p:sp>
        <p:nvSpPr>
          <p:cNvPr id="8" name="Content Placeholder 7"/>
          <p:cNvSpPr>
            <a:spLocks noGrp="1"/>
          </p:cNvSpPr>
          <p:nvPr>
            <p:ph idx="1"/>
          </p:nvPr>
        </p:nvSpPr>
        <p:spPr/>
        <p:txBody>
          <a:bodyPr/>
          <a:lstStyle/>
          <a:p>
            <a:r>
              <a:rPr lang="en-US" dirty="0"/>
              <a:t>Before Achilles can overtake the tortoise, he must first run to point A, where the tortoise started. But then the tortoise has crawled to point B. Now Achilles must run to point B. But the tortoise has gone to point C, etc. Achilles is stuck in a situation in which he gets closer and closer to the tortoise, but never catches him.</a:t>
            </a:r>
          </a:p>
        </p:txBody>
      </p:sp>
    </p:spTree>
    <p:extLst>
      <p:ext uri="{BB962C8B-B14F-4D97-AF65-F5344CB8AC3E}">
        <p14:creationId xmlns:p14="http://schemas.microsoft.com/office/powerpoint/2010/main" val="41221327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chilles_Tortoise.jpg"/>
          <p:cNvPicPr>
            <a:picLocks noGrp="1" noChangeAspect="1"/>
          </p:cNvPicPr>
          <p:nvPr>
            <p:ph sz="half" idx="2"/>
          </p:nvPr>
        </p:nvPicPr>
        <p:blipFill>
          <a:blip r:embed="rId2">
            <a:extLst>
              <a:ext uri="{28A0092B-C50C-407E-A947-70E740481C1C}">
                <a14:useLocalDpi xmlns:a14="http://schemas.microsoft.com/office/drawing/2010/main" val="0"/>
              </a:ext>
            </a:extLst>
          </a:blip>
          <a:srcRect t="-18860" b="-18860"/>
          <a:stretch>
            <a:fillRect/>
          </a:stretch>
        </p:blipFill>
        <p:spPr>
          <a:xfrm>
            <a:off x="3090716" y="260571"/>
            <a:ext cx="7246730" cy="7307308"/>
          </a:xfrm>
        </p:spPr>
      </p:pic>
      <p:sp>
        <p:nvSpPr>
          <p:cNvPr id="3" name="Content Placeholder 2"/>
          <p:cNvSpPr>
            <a:spLocks noGrp="1"/>
          </p:cNvSpPr>
          <p:nvPr>
            <p:ph sz="half" idx="1"/>
          </p:nvPr>
        </p:nvSpPr>
        <p:spPr>
          <a:xfrm>
            <a:off x="0" y="1294211"/>
            <a:ext cx="3840480" cy="4343400"/>
          </a:xfrm>
        </p:spPr>
        <p:txBody>
          <a:bodyPr>
            <a:normAutofit fontScale="92500" lnSpcReduction="10000"/>
          </a:bodyPr>
          <a:lstStyle/>
          <a:p>
            <a:endParaRPr lang="en-US" dirty="0" smtClean="0"/>
          </a:p>
          <a:p>
            <a:r>
              <a:rPr lang="en-US" dirty="0" smtClean="0"/>
              <a:t>Achilles cannot overtake a fleeing tortoise because in the interval of time that he takes to get where the tortoise was, it can move away</a:t>
            </a:r>
            <a:endParaRPr lang="en-US" dirty="0"/>
          </a:p>
          <a:p>
            <a:endParaRPr lang="en-US" dirty="0" smtClean="0"/>
          </a:p>
          <a:p>
            <a:endParaRPr lang="en-US" dirty="0"/>
          </a:p>
          <a:p>
            <a:endParaRPr lang="en-US" dirty="0" smtClean="0"/>
          </a:p>
          <a:p>
            <a:r>
              <a:rPr lang="en-US" dirty="0" smtClean="0"/>
              <a:t>Space and time are what we make it</a:t>
            </a:r>
          </a:p>
        </p:txBody>
      </p:sp>
      <p:sp>
        <p:nvSpPr>
          <p:cNvPr id="2" name="Title 1"/>
          <p:cNvSpPr>
            <a:spLocks noGrp="1"/>
          </p:cNvSpPr>
          <p:nvPr>
            <p:ph type="title"/>
          </p:nvPr>
        </p:nvSpPr>
        <p:spPr/>
        <p:txBody>
          <a:bodyPr/>
          <a:lstStyle/>
          <a:p>
            <a:r>
              <a:rPr lang="en-US" dirty="0" smtClean="0"/>
              <a:t>Achilles Paradox</a:t>
            </a:r>
            <a:endParaRPr lang="en-US" dirty="0"/>
          </a:p>
        </p:txBody>
      </p:sp>
    </p:spTree>
    <p:extLst>
      <p:ext uri="{BB962C8B-B14F-4D97-AF65-F5344CB8AC3E}">
        <p14:creationId xmlns:p14="http://schemas.microsoft.com/office/powerpoint/2010/main" val="14680486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Dichotomy Paradox</a:t>
            </a:r>
            <a:endParaRPr lang="en-US" dirty="0"/>
          </a:p>
        </p:txBody>
      </p:sp>
      <p:sp>
        <p:nvSpPr>
          <p:cNvPr id="3" name="Content Placeholder 2"/>
          <p:cNvSpPr>
            <a:spLocks noGrp="1"/>
          </p:cNvSpPr>
          <p:nvPr>
            <p:ph sz="half" idx="1"/>
          </p:nvPr>
        </p:nvSpPr>
        <p:spPr>
          <a:xfrm>
            <a:off x="549275" y="1315758"/>
            <a:ext cx="3840480" cy="5400722"/>
          </a:xfrm>
        </p:spPr>
        <p:txBody>
          <a:bodyPr/>
          <a:lstStyle/>
          <a:p>
            <a:r>
              <a:rPr lang="en-US" dirty="0" smtClean="0"/>
              <a:t>There is no motion because that which is moved must arrive at the middle before it arrives at the end; that is d/2, d/4, d/8, etc……</a:t>
            </a:r>
          </a:p>
          <a:p>
            <a:r>
              <a:rPr lang="en-US" dirty="0" smtClean="0"/>
              <a:t>(1/2)</a:t>
            </a:r>
            <a:r>
              <a:rPr lang="en-US" baseline="30000" dirty="0" smtClean="0"/>
              <a:t>n+1</a:t>
            </a:r>
          </a:p>
          <a:p>
            <a:r>
              <a:rPr lang="en-US" dirty="0" smtClean="0"/>
              <a:t>Infinite number of tasks, in an infinite amount of time.</a:t>
            </a:r>
          </a:p>
          <a:p>
            <a:r>
              <a:rPr lang="en-US" dirty="0" smtClean="0"/>
              <a:t>Q: Can the race even begin at all if all final destinations have a half way point, and those half way points have half way points, etc….?</a:t>
            </a:r>
          </a:p>
          <a:p>
            <a:endParaRPr lang="en-US" dirty="0"/>
          </a:p>
        </p:txBody>
      </p:sp>
      <p:pic>
        <p:nvPicPr>
          <p:cNvPr id="5" name="Content Placeholder 4" descr="zeno_paradox.gif"/>
          <p:cNvPicPr>
            <a:picLocks noGrp="1" noChangeAspect="1"/>
          </p:cNvPicPr>
          <p:nvPr>
            <p:ph sz="half" idx="2"/>
          </p:nvPr>
        </p:nvPicPr>
        <p:blipFill>
          <a:blip r:embed="rId3">
            <a:extLst>
              <a:ext uri="{28A0092B-C50C-407E-A947-70E740481C1C}">
                <a14:useLocalDpi xmlns:a14="http://schemas.microsoft.com/office/drawing/2010/main" val="0"/>
              </a:ext>
            </a:extLst>
          </a:blip>
          <a:srcRect t="-29167" b="-29167"/>
          <a:stretch>
            <a:fillRect/>
          </a:stretch>
        </p:blipFill>
        <p:spPr>
          <a:xfrm>
            <a:off x="4282651" y="698721"/>
            <a:ext cx="4637578" cy="5244880"/>
          </a:xfrm>
        </p:spPr>
      </p:pic>
    </p:spTree>
    <p:extLst>
      <p:ext uri="{BB962C8B-B14F-4D97-AF65-F5344CB8AC3E}">
        <p14:creationId xmlns:p14="http://schemas.microsoft.com/office/powerpoint/2010/main" val="36712245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Jorge Luis Borges</a:t>
            </a:r>
            <a:endParaRPr lang="en-US" dirty="0"/>
          </a:p>
        </p:txBody>
      </p:sp>
      <p:sp>
        <p:nvSpPr>
          <p:cNvPr id="5" name="Text Placeholder 4"/>
          <p:cNvSpPr>
            <a:spLocks noGrp="1"/>
          </p:cNvSpPr>
          <p:nvPr>
            <p:ph type="body" idx="1"/>
          </p:nvPr>
        </p:nvSpPr>
        <p:spPr/>
        <p:txBody>
          <a:bodyPr/>
          <a:lstStyle/>
          <a:p>
            <a:endParaRPr lang="en-US" dirty="0"/>
          </a:p>
        </p:txBody>
      </p:sp>
      <p:sp>
        <p:nvSpPr>
          <p:cNvPr id="6" name="Text Placeholder 5"/>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normAutofit fontScale="92500" lnSpcReduction="20000"/>
          </a:bodyPr>
          <a:lstStyle/>
          <a:p>
            <a:r>
              <a:rPr lang="en-US" dirty="0" smtClean="0"/>
              <a:t>Author of today’s reading-- “Death and the Compass” (1942)</a:t>
            </a:r>
          </a:p>
          <a:p>
            <a:r>
              <a:rPr lang="en-US" dirty="0" smtClean="0"/>
              <a:t>Through his literature, embodies the convergence of math &amp; philosophy</a:t>
            </a:r>
          </a:p>
          <a:p>
            <a:r>
              <a:rPr lang="en-US" dirty="0" smtClean="0"/>
              <a:t>Born in Buenos Aires in 1899; achieved international fame</a:t>
            </a:r>
          </a:p>
          <a:p>
            <a:r>
              <a:rPr lang="en-US" dirty="0" smtClean="0"/>
              <a:t>Best known for his short stories, essays, poetry, translations</a:t>
            </a:r>
            <a:endParaRPr lang="en-US" dirty="0"/>
          </a:p>
        </p:txBody>
      </p:sp>
      <p:pic>
        <p:nvPicPr>
          <p:cNvPr id="9" name="Content Placeholder 8" descr="borges.jpg"/>
          <p:cNvPicPr>
            <a:picLocks noGrp="1" noChangeAspect="1"/>
          </p:cNvPicPr>
          <p:nvPr>
            <p:ph sz="half" idx="2"/>
          </p:nvPr>
        </p:nvPicPr>
        <p:blipFill>
          <a:blip r:embed="rId2">
            <a:extLst>
              <a:ext uri="{28A0092B-C50C-407E-A947-70E740481C1C}">
                <a14:useLocalDpi xmlns:a14="http://schemas.microsoft.com/office/drawing/2010/main" val="0"/>
              </a:ext>
            </a:extLst>
          </a:blip>
          <a:srcRect t="12836" b="12836"/>
          <a:stretch>
            <a:fillRect/>
          </a:stretch>
        </p:blipFill>
        <p:spPr/>
      </p:pic>
    </p:spTree>
    <p:extLst>
      <p:ext uri="{BB962C8B-B14F-4D97-AF65-F5344CB8AC3E}">
        <p14:creationId xmlns:p14="http://schemas.microsoft.com/office/powerpoint/2010/main" val="2322003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Magical realism &amp; “</a:t>
            </a:r>
            <a:r>
              <a:rPr lang="en-US" dirty="0" err="1" smtClean="0"/>
              <a:t>irreality</a:t>
            </a:r>
            <a:r>
              <a:rPr lang="en-US" dirty="0" smtClean="0"/>
              <a:t>”</a:t>
            </a:r>
            <a:endParaRPr lang="en-US" dirty="0"/>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normAutofit fontScale="85000" lnSpcReduction="20000"/>
          </a:bodyPr>
          <a:lstStyle/>
          <a:p>
            <a:r>
              <a:rPr lang="en-US" dirty="0" smtClean="0"/>
              <a:t>Borges was known as a magical realist</a:t>
            </a:r>
            <a:endParaRPr lang="en-US" dirty="0"/>
          </a:p>
          <a:p>
            <a:r>
              <a:rPr lang="en-US" i="1" dirty="0" smtClean="0"/>
              <a:t>The </a:t>
            </a:r>
            <a:r>
              <a:rPr lang="en-US" i="1" dirty="0"/>
              <a:t>Aleph </a:t>
            </a:r>
            <a:r>
              <a:rPr lang="en-US" dirty="0"/>
              <a:t>(1944) </a:t>
            </a:r>
            <a:endParaRPr lang="en-US" dirty="0" smtClean="0"/>
          </a:p>
          <a:p>
            <a:r>
              <a:rPr lang="en-US" i="1" dirty="0" err="1" smtClean="0"/>
              <a:t>Ficciones</a:t>
            </a:r>
            <a:r>
              <a:rPr lang="en-US" dirty="0" smtClean="0"/>
              <a:t> </a:t>
            </a:r>
            <a:r>
              <a:rPr lang="en-US" dirty="0"/>
              <a:t>(1949</a:t>
            </a:r>
            <a:r>
              <a:rPr lang="en-US" dirty="0" smtClean="0"/>
              <a:t>) </a:t>
            </a:r>
          </a:p>
          <a:p>
            <a:r>
              <a:rPr lang="en-US" dirty="0" smtClean="0"/>
              <a:t>A reaction against the realism</a:t>
            </a:r>
            <a:r>
              <a:rPr lang="en-US" dirty="0"/>
              <a:t> </a:t>
            </a:r>
            <a:r>
              <a:rPr lang="en-US" dirty="0" smtClean="0"/>
              <a:t>and naturalism of </a:t>
            </a:r>
            <a:r>
              <a:rPr lang="en-US" dirty="0"/>
              <a:t>the nineteenth </a:t>
            </a:r>
            <a:r>
              <a:rPr lang="en-US" dirty="0" smtClean="0"/>
              <a:t>century</a:t>
            </a:r>
          </a:p>
          <a:p>
            <a:r>
              <a:rPr lang="en-US" dirty="0" smtClean="0"/>
              <a:t>Borges’s blindness and imagination</a:t>
            </a:r>
          </a:p>
          <a:p>
            <a:r>
              <a:rPr lang="en-US" dirty="0" smtClean="0"/>
              <a:t>Magical realism: Creating space for exploring concepts like time</a:t>
            </a:r>
            <a:endParaRPr lang="en-US" dirty="0"/>
          </a:p>
          <a:p>
            <a:endParaRPr lang="en-US" dirty="0"/>
          </a:p>
        </p:txBody>
      </p:sp>
      <p:pic>
        <p:nvPicPr>
          <p:cNvPr id="12" name="Content Placeholder 11" descr="20 - Jorge Luis Borges - Ficciones.jpg"/>
          <p:cNvPicPr>
            <a:picLocks noGrp="1" noChangeAspect="1"/>
          </p:cNvPicPr>
          <p:nvPr>
            <p:ph sz="half" idx="2"/>
          </p:nvPr>
        </p:nvPicPr>
        <p:blipFill>
          <a:blip r:embed="rId2">
            <a:extLst>
              <a:ext uri="{28A0092B-C50C-407E-A947-70E740481C1C}">
                <a14:useLocalDpi xmlns:a14="http://schemas.microsoft.com/office/drawing/2010/main" val="0"/>
              </a:ext>
            </a:extLst>
          </a:blip>
          <a:srcRect l="-26651" r="-26651"/>
          <a:stretch>
            <a:fillRect/>
          </a:stretch>
        </p:blipFill>
        <p:spPr/>
      </p:pic>
    </p:spTree>
    <p:extLst>
      <p:ext uri="{BB962C8B-B14F-4D97-AF65-F5344CB8AC3E}">
        <p14:creationId xmlns:p14="http://schemas.microsoft.com/office/powerpoint/2010/main" val="15061900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Themes in Borges: Time &amp; labyrinths </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a:t>Doodle depicts 'a wide, fantastic architecture scenery', says Google. Photograph: Google</a:t>
            </a:r>
          </a:p>
        </p:txBody>
      </p:sp>
      <p:pic>
        <p:nvPicPr>
          <p:cNvPr id="7" name="Content Placeholder 6" descr="Google-doodle-for-Jorge-L-007.jpg"/>
          <p:cNvPicPr>
            <a:picLocks noGrp="1" noChangeAspect="1"/>
          </p:cNvPicPr>
          <p:nvPr>
            <p:ph sz="half" idx="2"/>
          </p:nvPr>
        </p:nvPicPr>
        <p:blipFill>
          <a:blip r:embed="rId2">
            <a:extLst>
              <a:ext uri="{28A0092B-C50C-407E-A947-70E740481C1C}">
                <a14:useLocalDpi xmlns:a14="http://schemas.microsoft.com/office/drawing/2010/main" val="0"/>
              </a:ext>
            </a:extLst>
          </a:blip>
          <a:srcRect l="19325" r="19325"/>
          <a:stretch>
            <a:fillRect/>
          </a:stretch>
        </p:blipFill>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fontScale="55000" lnSpcReduction="20000"/>
          </a:bodyPr>
          <a:lstStyle/>
          <a:p>
            <a:pPr marL="0" indent="0">
              <a:buNone/>
            </a:pPr>
            <a:r>
              <a:rPr lang="en-US" dirty="0" smtClean="0"/>
              <a:t>“I </a:t>
            </a:r>
            <a:r>
              <a:rPr lang="en-US" dirty="0"/>
              <a:t>know of one Greek labyrinth which is a single straight line. Along that line so many philosophers have lost themselves that a mere detective might well do so, too. </a:t>
            </a:r>
            <a:r>
              <a:rPr lang="en-US" dirty="0" err="1"/>
              <a:t>Scharlach</a:t>
            </a:r>
            <a:r>
              <a:rPr lang="en-US" dirty="0"/>
              <a:t>, when in some other incarnation you hunt me, pretend to commit (or do commit) a crime at A, then a second crime </a:t>
            </a:r>
            <a:r>
              <a:rPr lang="en-US" dirty="0" smtClean="0"/>
              <a:t>at B</a:t>
            </a:r>
            <a:r>
              <a:rPr lang="en-US" dirty="0"/>
              <a:t>. . . . then a third crime at C. . . . Wait for me afterwards at D. . . . Kill me at D as you now are going to kill me at </a:t>
            </a:r>
            <a:r>
              <a:rPr lang="en-US" dirty="0" err="1"/>
              <a:t>Triste</a:t>
            </a:r>
            <a:r>
              <a:rPr lang="en-US" dirty="0"/>
              <a:t>-le-Roy.' </a:t>
            </a:r>
            <a:endParaRPr lang="en-US" dirty="0" smtClean="0"/>
          </a:p>
          <a:p>
            <a:pPr marL="0" indent="0">
              <a:buNone/>
            </a:pPr>
            <a:endParaRPr lang="en-US" dirty="0" smtClean="0"/>
          </a:p>
          <a:p>
            <a:pPr marL="0" indent="0">
              <a:buNone/>
            </a:pPr>
            <a:r>
              <a:rPr lang="en-US" dirty="0" smtClean="0"/>
              <a:t>'</a:t>
            </a:r>
            <a:r>
              <a:rPr lang="en-US" dirty="0"/>
              <a:t>The next time I kill you,' said </a:t>
            </a:r>
            <a:r>
              <a:rPr lang="en-US" dirty="0" err="1"/>
              <a:t>Scharlach</a:t>
            </a:r>
            <a:r>
              <a:rPr lang="en-US" dirty="0"/>
              <a:t>, 'I promise you that labyrinth, consisting of a single line which is invisible and unceasing.' He moved back a few steps. Then, very carefully, he fired." </a:t>
            </a:r>
            <a:endParaRPr lang="en-US" dirty="0" smtClean="0"/>
          </a:p>
          <a:p>
            <a:pPr marL="0" indent="0">
              <a:buNone/>
            </a:pPr>
            <a:endParaRPr lang="en-US" dirty="0"/>
          </a:p>
          <a:p>
            <a:pPr marL="0" indent="0">
              <a:buNone/>
            </a:pPr>
            <a:endParaRPr lang="en-US" dirty="0" smtClean="0"/>
          </a:p>
          <a:p>
            <a:pPr marL="0" indent="0">
              <a:buNone/>
            </a:pPr>
            <a:r>
              <a:rPr lang="en-US" dirty="0" smtClean="0"/>
              <a:t>[Excerpt from “Death and the Compass”]</a:t>
            </a:r>
            <a:endParaRPr lang="en-US" dirty="0"/>
          </a:p>
          <a:p>
            <a:pPr marL="0" indent="0">
              <a:buNone/>
            </a:pPr>
            <a:endParaRPr lang="en-US" dirty="0"/>
          </a:p>
        </p:txBody>
      </p:sp>
    </p:spTree>
    <p:extLst>
      <p:ext uri="{BB962C8B-B14F-4D97-AF65-F5344CB8AC3E}">
        <p14:creationId xmlns:p14="http://schemas.microsoft.com/office/powerpoint/2010/main" val="64767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Themes in Borges: Time &amp; labyrinths</a:t>
            </a:r>
            <a:br>
              <a:rPr lang="en-US" dirty="0" smtClean="0"/>
            </a:br>
            <a:r>
              <a:rPr lang="en-US" dirty="0" smtClean="0"/>
              <a:t>(continued)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La </a:t>
            </a:r>
            <a:r>
              <a:rPr lang="en-US" dirty="0" err="1" smtClean="0"/>
              <a:t>Biblioteca</a:t>
            </a:r>
            <a:r>
              <a:rPr lang="en-US" dirty="0" smtClean="0"/>
              <a:t> </a:t>
            </a:r>
            <a:r>
              <a:rPr lang="en-US" dirty="0" err="1" smtClean="0"/>
              <a:t>Nacional</a:t>
            </a:r>
            <a:r>
              <a:rPr lang="en-US" dirty="0" smtClean="0"/>
              <a:t> </a:t>
            </a:r>
            <a:endParaRPr lang="en-US" dirty="0"/>
          </a:p>
          <a:p>
            <a:r>
              <a:rPr lang="en-US" dirty="0" smtClean="0"/>
              <a:t>Buenos Aires</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fontScale="70000" lnSpcReduction="20000"/>
          </a:bodyPr>
          <a:lstStyle/>
          <a:p>
            <a:endParaRPr lang="en-US" dirty="0" smtClean="0"/>
          </a:p>
          <a:p>
            <a:r>
              <a:rPr lang="en-US" dirty="0" smtClean="0"/>
              <a:t>“The Library of Babel”</a:t>
            </a:r>
          </a:p>
          <a:p>
            <a:r>
              <a:rPr lang="en-US" dirty="0" smtClean="0"/>
              <a:t>“The Circular Ruins”</a:t>
            </a:r>
          </a:p>
          <a:p>
            <a:r>
              <a:rPr lang="en-US" dirty="0" smtClean="0"/>
              <a:t>Poetry, architecture, the streets of Buenos Aires… </a:t>
            </a:r>
          </a:p>
          <a:p>
            <a:endParaRPr lang="en-US" dirty="0"/>
          </a:p>
          <a:p>
            <a:pPr marL="0" indent="0">
              <a:buNone/>
            </a:pPr>
            <a:endParaRPr lang="en-US" dirty="0" smtClean="0"/>
          </a:p>
          <a:p>
            <a:pPr marL="457200" indent="-457200">
              <a:buAutoNum type="arabicParenR"/>
            </a:pPr>
            <a:r>
              <a:rPr lang="en-US" dirty="0" smtClean="0">
                <a:solidFill>
                  <a:srgbClr val="0000FF"/>
                </a:solidFill>
              </a:rPr>
              <a:t>What concept of time might the labyrinth draw upon?</a:t>
            </a:r>
          </a:p>
          <a:p>
            <a:pPr marL="457200" indent="-457200">
              <a:buAutoNum type="arabicParenR"/>
            </a:pPr>
            <a:r>
              <a:rPr lang="en-US" dirty="0" smtClean="0">
                <a:solidFill>
                  <a:srgbClr val="0000FF"/>
                </a:solidFill>
              </a:rPr>
              <a:t>How does Lonnrot’s conception of time oppose this notion?</a:t>
            </a:r>
          </a:p>
          <a:p>
            <a:pPr marL="0" indent="0">
              <a:buNone/>
            </a:pPr>
            <a:endParaRPr lang="en-US" dirty="0" smtClean="0"/>
          </a:p>
          <a:p>
            <a:pPr marL="0" indent="0">
              <a:buNone/>
            </a:pPr>
            <a:endParaRPr lang="en-US" dirty="0" smtClean="0"/>
          </a:p>
          <a:p>
            <a:endParaRPr lang="en-US" dirty="0"/>
          </a:p>
          <a:p>
            <a:pPr marL="0" indent="0">
              <a:buNone/>
            </a:pPr>
            <a:endParaRPr lang="en-US" dirty="0"/>
          </a:p>
        </p:txBody>
      </p:sp>
      <p:pic>
        <p:nvPicPr>
          <p:cNvPr id="10" name="Content Placeholder 9" descr="Biblioteca_Nacional_de_la_República_Argentina,_Buenos_Aires,_Argentina-21Feb2011.jpg"/>
          <p:cNvPicPr>
            <a:picLocks noGrp="1" noChangeAspect="1"/>
          </p:cNvPicPr>
          <p:nvPr>
            <p:ph sz="half" idx="2"/>
          </p:nvPr>
        </p:nvPicPr>
        <p:blipFill>
          <a:blip r:embed="rId2">
            <a:extLst>
              <a:ext uri="{28A0092B-C50C-407E-A947-70E740481C1C}">
                <a14:useLocalDpi xmlns:a14="http://schemas.microsoft.com/office/drawing/2010/main" val="0"/>
              </a:ext>
            </a:extLst>
          </a:blip>
          <a:srcRect l="15912" r="15912"/>
          <a:stretch>
            <a:fillRect/>
          </a:stretch>
        </p:blipFill>
        <p:spPr/>
      </p:pic>
    </p:spTree>
    <p:extLst>
      <p:ext uri="{BB962C8B-B14F-4D97-AF65-F5344CB8AC3E}">
        <p14:creationId xmlns:p14="http://schemas.microsoft.com/office/powerpoint/2010/main" val="557234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230</TotalTime>
  <Words>1230</Words>
  <Application>Microsoft Macintosh PowerPoint</Application>
  <PresentationFormat>On-screen Show (4:3)</PresentationFormat>
  <Paragraphs>114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Breeze</vt:lpstr>
      <vt:lpstr>Time, Math and Literature</vt:lpstr>
      <vt:lpstr>Zeno’s Paradoxes</vt:lpstr>
      <vt:lpstr>The Argument</vt:lpstr>
      <vt:lpstr>Achilles Paradox</vt:lpstr>
      <vt:lpstr>Dichotomy Paradox</vt:lpstr>
      <vt:lpstr>Jorge Luis Borges</vt:lpstr>
      <vt:lpstr>Magical realism &amp; “irreality”</vt:lpstr>
      <vt:lpstr>Themes in Borges: Time &amp; labyrinths </vt:lpstr>
      <vt:lpstr>Themes in Borges: Time &amp; labyrinths (continued) </vt:lpstr>
      <vt:lpstr>Themes in Borges: Time, infinity, quantum physics </vt:lpstr>
      <vt:lpstr>Hear No Evil-Speak No Evil- Zeno No Evil</vt:lpstr>
      <vt:lpstr>PowerPoint Presentation</vt:lpstr>
      <vt:lpstr>PowerPoint Presentation</vt:lpstr>
      <vt:lpstr>Three murders (?)</vt:lpstr>
      <vt:lpstr>Four murders?</vt:lpstr>
      <vt:lpstr>Labyrinth, Zeno and the fourth murder</vt:lpstr>
      <vt:lpstr>Questions </vt:lpstr>
      <vt:lpstr>Math in “Death and the Compass”</vt:lpstr>
      <vt:lpstr>Math in “Death and the Compass”</vt:lpstr>
      <vt:lpstr>Math in “Death and the Compass”</vt:lpstr>
      <vt:lpstr>Math in “Death and the Compass”</vt:lpstr>
      <vt:lpstr>Math in “Death and the Compass”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Math and Literature</dc:title>
  <dc:creator>Jvonte Brooks</dc:creator>
  <cp:lastModifiedBy>Jvonte Brooks</cp:lastModifiedBy>
  <cp:revision>14</cp:revision>
  <dcterms:created xsi:type="dcterms:W3CDTF">2013-01-25T14:33:47Z</dcterms:created>
  <dcterms:modified xsi:type="dcterms:W3CDTF">2013-01-28T14:54:12Z</dcterms:modified>
</cp:coreProperties>
</file>