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56" r:id="rId22"/>
    <p:sldId id="258" r:id="rId23"/>
    <p:sldId id="257" r:id="rId24"/>
    <p:sldId id="259" r:id="rId25"/>
    <p:sldId id="261" r:id="rId26"/>
    <p:sldId id="260" r:id="rId27"/>
    <p:sldId id="270" r:id="rId28"/>
    <p:sldId id="271" r:id="rId29"/>
    <p:sldId id="272" r:id="rId30"/>
    <p:sldId id="273" r:id="rId31"/>
    <p:sldId id="274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9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798A2-9E9A-724F-81A6-61661B8B5D79}" type="datetimeFigureOut">
              <a:rPr lang="en-US" smtClean="0"/>
              <a:t>1/22/13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19A79-270F-2049-88BF-81D2F72367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670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F73FE-EC6A-AC46-98F0-70F53987CA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83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19A79-270F-2049-88BF-81D2F723675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98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9939-41FF-E843-8393-60239B734F5D}" type="datetimeFigureOut">
              <a:rPr lang="en-US" smtClean="0"/>
              <a:t>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AC20-03A8-7140-9A92-08DF14617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25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9939-41FF-E843-8393-60239B734F5D}" type="datetimeFigureOut">
              <a:rPr lang="en-US" smtClean="0"/>
              <a:t>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AC20-03A8-7140-9A92-08DF14617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7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9939-41FF-E843-8393-60239B734F5D}" type="datetimeFigureOut">
              <a:rPr lang="en-US" smtClean="0"/>
              <a:t>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AC20-03A8-7140-9A92-08DF14617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07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9939-41FF-E843-8393-60239B734F5D}" type="datetimeFigureOut">
              <a:rPr lang="en-US" smtClean="0"/>
              <a:t>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AC20-03A8-7140-9A92-08DF14617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0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9939-41FF-E843-8393-60239B734F5D}" type="datetimeFigureOut">
              <a:rPr lang="en-US" smtClean="0"/>
              <a:t>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AC20-03A8-7140-9A92-08DF14617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37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9939-41FF-E843-8393-60239B734F5D}" type="datetimeFigureOut">
              <a:rPr lang="en-US" smtClean="0"/>
              <a:t>1/22/13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AC20-03A8-7140-9A92-08DF14617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96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9939-41FF-E843-8393-60239B734F5D}" type="datetimeFigureOut">
              <a:rPr lang="en-US" smtClean="0"/>
              <a:t>1/22/13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AC20-03A8-7140-9A92-08DF14617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38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9939-41FF-E843-8393-60239B734F5D}" type="datetimeFigureOut">
              <a:rPr lang="en-US" smtClean="0"/>
              <a:t>1/22/13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AC20-03A8-7140-9A92-08DF14617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3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9939-41FF-E843-8393-60239B734F5D}" type="datetimeFigureOut">
              <a:rPr lang="en-US" smtClean="0"/>
              <a:t>1/22/13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AC20-03A8-7140-9A92-08DF14617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10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9939-41FF-E843-8393-60239B734F5D}" type="datetimeFigureOut">
              <a:rPr lang="en-US" smtClean="0"/>
              <a:t>1/22/13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AC20-03A8-7140-9A92-08DF14617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5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9939-41FF-E843-8393-60239B734F5D}" type="datetimeFigureOut">
              <a:rPr lang="en-US" smtClean="0"/>
              <a:t>1/22/13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CFAC20-03A8-7140-9A92-08DF14617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430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79939-41FF-E843-8393-60239B734F5D}" type="datetimeFigureOut">
              <a:rPr lang="en-US" smtClean="0"/>
              <a:t>1/22/13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FAC20-03A8-7140-9A92-08DF146176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7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Relationship Id="rId3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gif"/><Relationship Id="rId3" Type="http://schemas.openxmlformats.org/officeDocument/2006/relationships/image" Target="../media/image25.gi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Relationship Id="rId3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4498" y="2781751"/>
            <a:ext cx="7772400" cy="1470025"/>
          </a:xfrm>
        </p:spPr>
        <p:txBody>
          <a:bodyPr/>
          <a:lstStyle/>
          <a:p>
            <a:r>
              <a:rPr lang="en-US" dirty="0" smtClean="0"/>
              <a:t>Oedipus Rex</a:t>
            </a:r>
            <a:endParaRPr lang="en-US" dirty="0"/>
          </a:p>
        </p:txBody>
      </p:sp>
      <p:pic>
        <p:nvPicPr>
          <p:cNvPr id="4" name="Picture 3" descr="200px-Oedipu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927"/>
            <a:ext cx="5051006" cy="664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27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think Sophocles is trying to show by the coincidence in the timing of so many events in his story? </a:t>
            </a:r>
          </a:p>
          <a:p>
            <a:pPr lvl="1"/>
            <a:r>
              <a:rPr lang="en-US" dirty="0" smtClean="0"/>
              <a:t>What does this say about the nature of time and its relation to destiny, and perhaps the psychological effect that it has on Oedipus?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814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Incest </a:t>
            </a:r>
            <a:endParaRPr lang="en-US" dirty="0"/>
          </a:p>
        </p:txBody>
      </p:sp>
      <p:pic>
        <p:nvPicPr>
          <p:cNvPr id="4" name="Picture 3" descr="tumblr_m5xftf3Fit1qehyxro1_5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700" y="1255040"/>
            <a:ext cx="6900300" cy="521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47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Does Sophocles purposely portray Oedipus as blind to the age of people? And is this the real reason for the downfall of the character?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915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2929" y="1028962"/>
            <a:ext cx="7772400" cy="1470025"/>
          </a:xfrm>
        </p:spPr>
        <p:txBody>
          <a:bodyPr/>
          <a:lstStyle/>
          <a:p>
            <a:r>
              <a:rPr lang="en-US" dirty="0" smtClean="0"/>
              <a:t>Plato’s </a:t>
            </a:r>
            <a:r>
              <a:rPr lang="en-US" dirty="0" err="1" smtClean="0"/>
              <a:t>Timaeus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58899" y="2101874"/>
            <a:ext cx="3504866" cy="1752600"/>
          </a:xfrm>
        </p:spPr>
        <p:txBody>
          <a:bodyPr/>
          <a:lstStyle/>
          <a:p>
            <a:r>
              <a:rPr lang="en-US" dirty="0" smtClean="0"/>
              <a:t>360 BC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92" y="1028962"/>
            <a:ext cx="3810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4889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Time: “an eternal moving image of the eternity which remains for ever at one.” </a:t>
            </a:r>
          </a:p>
          <a:p>
            <a:pPr lvl="1"/>
            <a:r>
              <a:rPr lang="en-US" dirty="0" smtClean="0"/>
              <a:t>Part of this time was creating nights, days, months, years, past and future</a:t>
            </a:r>
          </a:p>
          <a:p>
            <a:pPr lvl="1"/>
            <a:r>
              <a:rPr lang="en-US" dirty="0" smtClean="0"/>
              <a:t>“The  sun and moon and five planets…came into being to define and preserve the measures of time.”</a:t>
            </a:r>
          </a:p>
          <a:p>
            <a:pPr lvl="1"/>
            <a:r>
              <a:rPr lang="en-US" dirty="0" smtClean="0"/>
              <a:t>Time as a “tracker of change/movement”</a:t>
            </a:r>
          </a:p>
          <a:p>
            <a:pPr lvl="2"/>
            <a:r>
              <a:rPr lang="en-US" dirty="0" smtClean="0"/>
              <a:t>Time is always linked with motion for Plato</a:t>
            </a:r>
          </a:p>
          <a:p>
            <a:pPr marL="914400" lvl="2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661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5134" y="0"/>
            <a:ext cx="10659494" cy="699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037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216" y="-691223"/>
            <a:ext cx="3517362" cy="447159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34425"/>
            <a:ext cx="8229600" cy="4525963"/>
          </a:xfrm>
        </p:spPr>
        <p:txBody>
          <a:bodyPr/>
          <a:lstStyle/>
          <a:p>
            <a:r>
              <a:rPr lang="en-US" dirty="0" smtClean="0"/>
              <a:t>Time is “as like as possible to eternity”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939515" y="4845487"/>
            <a:ext cx="83491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3200" b="1" dirty="0" smtClean="0">
                <a:solidFill>
                  <a:srgbClr val="000000"/>
                </a:solidFill>
              </a:rPr>
              <a:t>How would you define eternity? </a:t>
            </a:r>
          </a:p>
          <a:p>
            <a:pPr lvl="1"/>
            <a:r>
              <a:rPr lang="en-US" sz="3200" b="1" dirty="0" smtClean="0">
                <a:solidFill>
                  <a:srgbClr val="000000"/>
                </a:solidFill>
              </a:rPr>
              <a:t>Could time be </a:t>
            </a:r>
            <a:r>
              <a:rPr lang="en-US" sz="3200" b="1" i="1" dirty="0" smtClean="0">
                <a:solidFill>
                  <a:srgbClr val="000000"/>
                </a:solidFill>
              </a:rPr>
              <a:t>more</a:t>
            </a:r>
            <a:r>
              <a:rPr lang="en-US" sz="3200" b="1" dirty="0" smtClean="0">
                <a:solidFill>
                  <a:srgbClr val="000000"/>
                </a:solidFill>
              </a:rPr>
              <a:t> like eternity? </a:t>
            </a:r>
            <a:endParaRPr lang="en-US" sz="3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199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149977" y="3933462"/>
            <a:ext cx="2136739" cy="2809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3606" y="3881326"/>
            <a:ext cx="2136739" cy="280955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4199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“We use such expressions as what is past </a:t>
            </a:r>
            <a:r>
              <a:rPr lang="en-US" i="1" dirty="0" smtClean="0"/>
              <a:t>is</a:t>
            </a:r>
            <a:r>
              <a:rPr lang="en-US" dirty="0" smtClean="0"/>
              <a:t> past, what is present </a:t>
            </a:r>
            <a:r>
              <a:rPr lang="en-US" i="1" dirty="0" smtClean="0"/>
              <a:t>is</a:t>
            </a:r>
            <a:r>
              <a:rPr lang="en-US" dirty="0" smtClean="0"/>
              <a:t> present, what is future </a:t>
            </a:r>
            <a:r>
              <a:rPr lang="en-US" i="1" dirty="0" smtClean="0"/>
              <a:t>is</a:t>
            </a:r>
            <a:r>
              <a:rPr lang="en-US" dirty="0" smtClean="0"/>
              <a:t> future, and what is not </a:t>
            </a:r>
            <a:r>
              <a:rPr lang="en-US" i="1" dirty="0" smtClean="0"/>
              <a:t>is</a:t>
            </a:r>
            <a:r>
              <a:rPr lang="en-US" dirty="0" smtClean="0"/>
              <a:t> not, none of which is strictly accurate.”</a:t>
            </a:r>
          </a:p>
          <a:p>
            <a:r>
              <a:rPr lang="en-US" dirty="0" smtClean="0"/>
              <a:t>This passage follows a discussion of the idea that measurable cycles imitate eternity.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286189" y="4198851"/>
            <a:ext cx="59003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How does this relate to </a:t>
            </a:r>
          </a:p>
          <a:p>
            <a:pPr algn="ctr"/>
            <a:r>
              <a:rPr lang="en-US" sz="3200" b="1" dirty="0" smtClean="0"/>
              <a:t>Aristotle’s vision of time? </a:t>
            </a:r>
          </a:p>
          <a:p>
            <a:pPr algn="ctr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39260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1037" y="-847076"/>
            <a:ext cx="10924472" cy="81933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434025"/>
            <a:ext cx="8112034" cy="56921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 or Tangible?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“Time came into being with the heavens in order that having come into being together, they should also be dissolved together if ever they are dissolved.”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60577" y="3706786"/>
            <a:ext cx="71031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(If “the heavens” is our universe…) Is time concretely tied to the existence of substance OR an abstract idea that can exist in a void?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27696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450166" y="-691224"/>
            <a:ext cx="10225202" cy="85519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9009" y="2802164"/>
            <a:ext cx="9738857" cy="5715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431" y="89149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“For because their [the planets] movements are a combination of two distinct contrary motions, it gave them a spiral twist and made the body which falls behind it most slowly (its own motion being the most rapid of all) seem to keep pace with it most closely.”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73003" y="5675739"/>
            <a:ext cx="7535305" cy="1230486"/>
            <a:chOff x="852099" y="3384626"/>
            <a:chExt cx="7535305" cy="1230486"/>
          </a:xfrm>
        </p:grpSpPr>
        <p:sp>
          <p:nvSpPr>
            <p:cNvPr id="6" name="Rectangle 5"/>
            <p:cNvSpPr/>
            <p:nvPr/>
          </p:nvSpPr>
          <p:spPr>
            <a:xfrm>
              <a:off x="852099" y="3416776"/>
              <a:ext cx="7475973" cy="1198336"/>
            </a:xfrm>
            <a:prstGeom prst="rect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18995" y="3384626"/>
              <a:ext cx="746840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What is the spiral twist? How does it relate to spatial visualizations of time?</a:t>
              </a:r>
              <a:endParaRPr lang="en-US" sz="3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022206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is not represented linearly </a:t>
            </a:r>
            <a:endParaRPr lang="en-US" dirty="0"/>
          </a:p>
        </p:txBody>
      </p:sp>
      <p:pic>
        <p:nvPicPr>
          <p:cNvPr id="4" name="Picture 3" descr="signGra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17638"/>
            <a:ext cx="4813300" cy="3606800"/>
          </a:xfrm>
          <a:prstGeom prst="rect">
            <a:avLst/>
          </a:prstGeom>
        </p:spPr>
      </p:pic>
      <p:pic>
        <p:nvPicPr>
          <p:cNvPr id="5" name="Picture 4" descr="photo-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1591" y="1417638"/>
            <a:ext cx="3124037" cy="468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96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3349"/>
            <a:ext cx="9267204" cy="65120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707403" y="-417949"/>
            <a:ext cx="10225202" cy="40348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849"/>
            <a:ext cx="8229600" cy="4525963"/>
          </a:xfrm>
        </p:spPr>
        <p:txBody>
          <a:bodyPr/>
          <a:lstStyle/>
          <a:p>
            <a:r>
              <a:rPr lang="en-US" dirty="0" smtClean="0"/>
              <a:t>The light of the sun enables “the appropriate living creatures to gain a knowledge of number from the uniform movements of the Same.”</a:t>
            </a:r>
          </a:p>
          <a:p>
            <a:pPr lvl="1"/>
            <a:r>
              <a:rPr lang="en-US" dirty="0" smtClean="0"/>
              <a:t>Appropriate? Relation to the privilege of time keeping &amp; calendric knowledge in Minoan/Greek Society? Concepts of time in other species? </a:t>
            </a:r>
          </a:p>
        </p:txBody>
      </p:sp>
    </p:spTree>
    <p:extLst>
      <p:ext uri="{BB962C8B-B14F-4D97-AF65-F5344CB8AC3E}">
        <p14:creationId xmlns:p14="http://schemas.microsoft.com/office/powerpoint/2010/main" val="786801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tail-of-Plato-and-Arist-009.jpg"/>
          <p:cNvPicPr>
            <a:picLocks noChangeAspect="1"/>
          </p:cNvPicPr>
          <p:nvPr/>
        </p:nvPicPr>
        <p:blipFill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8333" y="0"/>
            <a:ext cx="11430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45000"/>
            <a:ext cx="6400800" cy="1193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(384 BC – 322 BC)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57111"/>
            <a:ext cx="7086599" cy="3852333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Aristotle on Time:</a:t>
            </a:r>
            <a:br>
              <a:rPr lang="en-US" sz="6000" b="1" dirty="0" smtClean="0"/>
            </a:br>
            <a:r>
              <a:rPr lang="en-US" sz="6000" b="1" dirty="0" smtClean="0"/>
              <a:t> Book IV of </a:t>
            </a:r>
            <a:r>
              <a:rPr lang="en-US" sz="6000" b="1" i="1" dirty="0" smtClean="0"/>
              <a:t>Physics</a:t>
            </a:r>
            <a:r>
              <a:rPr lang="en-US" sz="6000" b="1" dirty="0" smtClean="0"/>
              <a:t> 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1155891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s-nasa1.jpg"/>
          <p:cNvPicPr>
            <a:picLocks noChangeAspect="1"/>
          </p:cNvPicPr>
          <p:nvPr/>
        </p:nvPicPr>
        <p:blipFill>
          <a:blip r:embed="rId2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377461" cy="70047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Plato v. Aristotle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Plato: “eternal moving image of the eternity which remains at one” 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Eternity is a mode of existence unconditioned by time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Does not distinguish between past, present, and future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Aristotle: “…time is number of movement in respect of the before and after…” 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Expresses a notion of everlasting existence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492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dial-cornwall.jpg"/>
          <p:cNvPicPr>
            <a:picLocks noChangeAspect="1"/>
          </p:cNvPicPr>
          <p:nvPr/>
        </p:nvPicPr>
        <p:blipFill>
          <a:blip r:embed="rId2">
            <a:alphaModFix amt="7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4001" y="0"/>
            <a:ext cx="10305207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“…time is number of movement in respect of the before and after…” (220a24-220a26)</a:t>
            </a:r>
          </a:p>
          <a:p>
            <a:pPr lvl="1"/>
            <a:r>
              <a:rPr lang="en-US" dirty="0" smtClean="0"/>
              <a:t>What does this mean?</a:t>
            </a:r>
          </a:p>
          <a:p>
            <a:pPr lvl="1"/>
            <a:r>
              <a:rPr lang="en-US" dirty="0" smtClean="0"/>
              <a:t>Concept: time is the coming-to-be and passing-away of ‘</a:t>
            </a:r>
            <a:r>
              <a:rPr lang="en-US" dirty="0" err="1" smtClean="0"/>
              <a:t>nows</a:t>
            </a:r>
            <a:r>
              <a:rPr lang="en-US" dirty="0" smtClean="0"/>
              <a:t>’  —do these exist?</a:t>
            </a:r>
          </a:p>
          <a:p>
            <a:r>
              <a:rPr lang="en-US" dirty="0" smtClean="0"/>
              <a:t>Does time exist ?</a:t>
            </a:r>
          </a:p>
          <a:p>
            <a:pPr lvl="1"/>
            <a:r>
              <a:rPr lang="en-US" dirty="0" smtClean="0"/>
              <a:t>A part is a measure of the whole, which is made of parts</a:t>
            </a:r>
          </a:p>
          <a:p>
            <a:pPr lvl="1"/>
            <a:r>
              <a:rPr lang="en-US" dirty="0" smtClean="0"/>
              <a:t>Paradox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Aristotle’s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322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nds-of-time-7.jpg"/>
          <p:cNvPicPr>
            <a:picLocks noChangeAspect="1"/>
          </p:cNvPicPr>
          <p:nvPr/>
        </p:nvPicPr>
        <p:blipFill>
          <a:blip r:embed="rId3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Time, Motion and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67641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Time is not motion or change but closely related to them</a:t>
            </a:r>
          </a:p>
          <a:p>
            <a:pPr lvl="2"/>
            <a:r>
              <a:rPr lang="en-US" dirty="0" smtClean="0"/>
              <a:t>Why is time dependent on these two concepts?</a:t>
            </a:r>
          </a:p>
          <a:p>
            <a:pPr lvl="1"/>
            <a:r>
              <a:rPr lang="en-US" dirty="0" smtClean="0"/>
              <a:t>Why is time not motion?</a:t>
            </a:r>
          </a:p>
          <a:p>
            <a:pPr lvl="2"/>
            <a:r>
              <a:rPr lang="en-US" dirty="0" smtClean="0"/>
              <a:t>Time as non-motion is impossible</a:t>
            </a:r>
          </a:p>
          <a:p>
            <a:pPr lvl="2"/>
            <a:r>
              <a:rPr lang="en-US" dirty="0" smtClean="0"/>
              <a:t>The changing speed of motion</a:t>
            </a:r>
          </a:p>
          <a:p>
            <a:pPr lvl="1"/>
            <a:r>
              <a:rPr lang="en-US" dirty="0" smtClean="0"/>
              <a:t>“It is only when we have perceived before and after in motion that we say time has elapsed” (219a22-219a29)</a:t>
            </a:r>
          </a:p>
          <a:p>
            <a:pPr lvl="2"/>
            <a:r>
              <a:rPr lang="en-US" dirty="0" smtClean="0"/>
              <a:t>Important implications: sleep example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428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andinsky-circles.jpg"/>
          <p:cNvPicPr>
            <a:picLocks noChangeAspect="1"/>
          </p:cNvPicPr>
          <p:nvPr/>
        </p:nvPicPr>
        <p:blipFill>
          <a:blip r:embed="rId2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2873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and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2667"/>
            <a:ext cx="8229600" cy="4263496"/>
          </a:xfrm>
        </p:spPr>
        <p:txBody>
          <a:bodyPr/>
          <a:lstStyle/>
          <a:p>
            <a:pPr lvl="1"/>
            <a:r>
              <a:rPr lang="en-US" dirty="0" smtClean="0"/>
              <a:t>Time is the number of change — changes remove what is</a:t>
            </a:r>
          </a:p>
          <a:p>
            <a:pPr lvl="2"/>
            <a:r>
              <a:rPr lang="en-US" dirty="0" smtClean="0"/>
              <a:t>Can things last forever?</a:t>
            </a:r>
          </a:p>
          <a:p>
            <a:pPr lvl="2"/>
            <a:r>
              <a:rPr lang="en-US" dirty="0" smtClean="0"/>
              <a:t>How is time portrayed as an agent of change?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0317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umberjumble.jpeg"/>
          <p:cNvPicPr>
            <a:picLocks noChangeAspect="1"/>
          </p:cNvPicPr>
          <p:nvPr/>
        </p:nvPicPr>
        <p:blipFill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3334"/>
            <a:ext cx="9144000" cy="8705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as a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definition: “Time is just this — a number of motion in respect of ‘before’ and ‘after.’ (219b1)</a:t>
            </a:r>
          </a:p>
          <a:p>
            <a:pPr lvl="1"/>
            <a:r>
              <a:rPr lang="en-US" dirty="0" smtClean="0"/>
              <a:t>Example of seven horses and seven dogs</a:t>
            </a:r>
          </a:p>
          <a:p>
            <a:pPr lvl="1"/>
            <a:r>
              <a:rPr lang="en-US" dirty="0" smtClean="0"/>
              <a:t>Implications?</a:t>
            </a:r>
          </a:p>
          <a:p>
            <a:pPr lvl="1"/>
            <a:r>
              <a:rPr lang="en-US" dirty="0" smtClean="0"/>
              <a:t>Problems with this statement?</a:t>
            </a:r>
          </a:p>
          <a:p>
            <a:pPr lvl="2"/>
            <a:r>
              <a:rPr lang="en-US" dirty="0" smtClean="0"/>
              <a:t>Second Paradox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41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and Change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measure time? </a:t>
            </a:r>
            <a:endParaRPr lang="en-US" dirty="0"/>
          </a:p>
        </p:txBody>
      </p:sp>
      <p:pic>
        <p:nvPicPr>
          <p:cNvPr id="4" name="Picture 3" descr="stopwatc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429" y="2559957"/>
            <a:ext cx="3810000" cy="3975100"/>
          </a:xfrm>
          <a:prstGeom prst="rect">
            <a:avLst/>
          </a:prstGeom>
        </p:spPr>
      </p:pic>
      <p:pic>
        <p:nvPicPr>
          <p:cNvPr id="5" name="Picture 4" descr="hour-glas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85" y="2559957"/>
            <a:ext cx="4341586" cy="3819726"/>
          </a:xfrm>
          <a:prstGeom prst="rect">
            <a:avLst/>
          </a:prstGeom>
        </p:spPr>
      </p:pic>
      <p:pic>
        <p:nvPicPr>
          <p:cNvPr id="6" name="Picture 5" descr="calenda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559957"/>
            <a:ext cx="4826000" cy="348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90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and Change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Aristotle’s View </a:t>
            </a:r>
            <a:endParaRPr lang="en-US" dirty="0"/>
          </a:p>
        </p:txBody>
      </p:sp>
      <p:pic>
        <p:nvPicPr>
          <p:cNvPr id="4" name="Picture 3" descr="thinking-cap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142" y="2386531"/>
            <a:ext cx="3657121" cy="4235611"/>
          </a:xfrm>
          <a:prstGeom prst="rect">
            <a:avLst/>
          </a:prstGeom>
        </p:spPr>
      </p:pic>
      <p:pic>
        <p:nvPicPr>
          <p:cNvPr id="5" name="Picture 4" descr="1239955245_tree_hit_by_lightning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150" y="2467428"/>
            <a:ext cx="4606113" cy="415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824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and Growth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Potential </a:t>
            </a:r>
            <a:endParaRPr lang="en-US" dirty="0"/>
          </a:p>
        </p:txBody>
      </p:sp>
      <p:pic>
        <p:nvPicPr>
          <p:cNvPr id="4" name="Picture 3" descr="Diprion_pini_-_metamorphosis_A_-_06_-_opened_coco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570" y="2568769"/>
            <a:ext cx="5515429" cy="3841102"/>
          </a:xfrm>
          <a:prstGeom prst="rect">
            <a:avLst/>
          </a:prstGeom>
        </p:spPr>
      </p:pic>
      <p:pic>
        <p:nvPicPr>
          <p:cNvPr id="5" name="Picture 4" descr="butterfly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143" y="2159000"/>
            <a:ext cx="4445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52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Oedipus Journey </a:t>
            </a:r>
            <a:endParaRPr lang="en-US" dirty="0"/>
          </a:p>
        </p:txBody>
      </p:sp>
      <p:pic>
        <p:nvPicPr>
          <p:cNvPr id="5" name="Picture 4" descr="500px-Jean-Auguste-Dominique_Ingres_-_Oedipus_and_the_Sphinx_-_Walters_3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674" y="1217271"/>
            <a:ext cx="7621125" cy="529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9980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the nature of time?</a:t>
            </a:r>
          </a:p>
          <a:p>
            <a:r>
              <a:rPr lang="en-US" dirty="0" smtClean="0"/>
              <a:t>Does it even exist? </a:t>
            </a:r>
            <a:endParaRPr lang="en-US" dirty="0"/>
          </a:p>
        </p:txBody>
      </p:sp>
      <p:pic>
        <p:nvPicPr>
          <p:cNvPr id="4" name="Picture 3" descr="mastering-tim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713" y="2978542"/>
            <a:ext cx="3508829" cy="295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1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Most Importantly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Happy Birthday to Edward Reed </a:t>
            </a:r>
            <a:endParaRPr lang="en-US" dirty="0"/>
          </a:p>
        </p:txBody>
      </p:sp>
      <p:pic>
        <p:nvPicPr>
          <p:cNvPr id="4" name="Picture 3" descr="t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257" y="2928258"/>
            <a:ext cx="40005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742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Instead of telling the events in a linear way Sophocles tells the story in a broken glass kind of way (he throws the readers </a:t>
            </a:r>
            <a:r>
              <a:rPr lang="en-US" i="1" dirty="0" smtClean="0"/>
              <a:t>in medias res</a:t>
            </a:r>
            <a:r>
              <a:rPr lang="en-US" dirty="0" smtClean="0"/>
              <a:t>). putting the middle of the story at the beginning and the beginning in the middle. What effect does this chronological rendering of the narrative have in Oedipus Rex?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534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Oedipus lack of respect for time and Age</a:t>
            </a:r>
            <a:endParaRPr lang="en-US" dirty="0"/>
          </a:p>
        </p:txBody>
      </p:sp>
      <p:pic>
        <p:nvPicPr>
          <p:cNvPr id="4" name="Picture 3" descr="no-respect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956300"/>
            <a:ext cx="6096000" cy="4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269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Oedipus hits an old man and shows him no respect.  This shows his general disregard for those who are older than himself. </a:t>
            </a:r>
            <a:r>
              <a:rPr lang="en-US" dirty="0"/>
              <a:t>D</a:t>
            </a:r>
            <a:r>
              <a:rPr lang="en-US" dirty="0" smtClean="0"/>
              <a:t>o you think Sophocles is trying to portray Oedipus as someone who does not respect time?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266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 as a Factor Influencing Interpersonal Relationships in </a:t>
            </a:r>
            <a:r>
              <a:rPr lang="en-US" i="1" dirty="0" smtClean="0"/>
              <a:t>Oedipus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Sophocles’ use of Oedipus’ character as a device to examine the relative meaning of time on the relationships of individuals at different stages of their lives (i.e., </a:t>
            </a:r>
            <a:r>
              <a:rPr lang="en-US" dirty="0" err="1" smtClean="0"/>
              <a:t>Jocasta</a:t>
            </a:r>
            <a:r>
              <a:rPr lang="en-US" dirty="0" smtClean="0"/>
              <a:t> v. Oedipus, etc.)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947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Deconstructing the Myth of Time as “Linear” in </a:t>
            </a:r>
            <a:r>
              <a:rPr lang="en-US" i="1" dirty="0" smtClean="0"/>
              <a:t>Oedipus Rex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Sophocles not only uses plotline and series of events to disbar the notion that time is a “linear” construct, but he also uses the occurrence seemingly bizarre or unnatural interpersonal relationships to skew our perception of time as a constant, linear progression of human existence.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906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Power v. Time Dialectic in </a:t>
            </a:r>
            <a:r>
              <a:rPr lang="en-US" i="1" dirty="0" smtClean="0"/>
              <a:t>Oedipus</a:t>
            </a:r>
            <a:endParaRPr lang="en-US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2"/>
          <a:srcRect l="-70961" r="-70961"/>
          <a:stretch>
            <a:fillRect/>
          </a:stretch>
        </p:blipFill>
        <p:spPr>
          <a:xfrm>
            <a:off x="457200" y="1561117"/>
            <a:ext cx="8229600" cy="4565046"/>
          </a:xfrm>
        </p:spPr>
      </p:pic>
    </p:spTree>
    <p:extLst>
      <p:ext uri="{BB962C8B-B14F-4D97-AF65-F5344CB8AC3E}">
        <p14:creationId xmlns:p14="http://schemas.microsoft.com/office/powerpoint/2010/main" val="486780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938</Words>
  <Application>Microsoft Macintosh PowerPoint</Application>
  <PresentationFormat>On-screen Show (4:3)</PresentationFormat>
  <Paragraphs>94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Oedipus Rex</vt:lpstr>
      <vt:lpstr>Time is not represented linearly </vt:lpstr>
      <vt:lpstr>Oedipus Journey </vt:lpstr>
      <vt:lpstr>Discuss</vt:lpstr>
      <vt:lpstr>Oedipus lack of respect for time and Age</vt:lpstr>
      <vt:lpstr>PowerPoint Presentation</vt:lpstr>
      <vt:lpstr>Time as a Factor Influencing Interpersonal Relationships in Oedipus</vt:lpstr>
      <vt:lpstr>Deconstructing the Myth of Time as “Linear” in Oedipus Rex</vt:lpstr>
      <vt:lpstr>The Power v. Time Dialectic in Oedipus</vt:lpstr>
      <vt:lpstr>Question</vt:lpstr>
      <vt:lpstr>Incest </vt:lpstr>
      <vt:lpstr>PowerPoint Presentation</vt:lpstr>
      <vt:lpstr>Plato’s Timaeus</vt:lpstr>
      <vt:lpstr>Defining Time</vt:lpstr>
      <vt:lpstr>PowerPoint Presentation</vt:lpstr>
      <vt:lpstr>PowerPoint Presentation</vt:lpstr>
      <vt:lpstr>PowerPoint Presentation</vt:lpstr>
      <vt:lpstr>Abstract or Tangible?</vt:lpstr>
      <vt:lpstr>PowerPoint Presentation</vt:lpstr>
      <vt:lpstr>PowerPoint Presentation</vt:lpstr>
      <vt:lpstr>Aristotle on Time:  Book IV of Physics </vt:lpstr>
      <vt:lpstr>Plato v. Aristotle</vt:lpstr>
      <vt:lpstr>Aristotle’s Questions</vt:lpstr>
      <vt:lpstr>Time, Motion and Change</vt:lpstr>
      <vt:lpstr>Time and Change</vt:lpstr>
      <vt:lpstr>Time as a number</vt:lpstr>
      <vt:lpstr>Time and Change </vt:lpstr>
      <vt:lpstr>Time and Change </vt:lpstr>
      <vt:lpstr>Change and Growth  </vt:lpstr>
      <vt:lpstr>Takeaways</vt:lpstr>
      <vt:lpstr>And Most Importantly</vt:lpstr>
    </vt:vector>
  </TitlesOfParts>
  <Company>Dartmouth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Aristotle on Time:  Book IV of Physics </dc:title>
  <dc:creator>Casey Aylward</dc:creator>
  <cp:lastModifiedBy>Lawrence Bock</cp:lastModifiedBy>
  <cp:revision>62</cp:revision>
  <cp:lastPrinted>2013-01-18T13:50:05Z</cp:lastPrinted>
  <dcterms:created xsi:type="dcterms:W3CDTF">2013-01-18T04:32:37Z</dcterms:created>
  <dcterms:modified xsi:type="dcterms:W3CDTF">2013-01-23T00:24:14Z</dcterms:modified>
</cp:coreProperties>
</file>